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1"/>
  </p:sldMasterIdLst>
  <p:notesMasterIdLst>
    <p:notesMasterId r:id="rId40"/>
  </p:notesMasterIdLst>
  <p:handoutMasterIdLst>
    <p:handoutMasterId r:id="rId41"/>
  </p:handoutMasterIdLst>
  <p:sldIdLst>
    <p:sldId id="436" r:id="rId2"/>
    <p:sldId id="446" r:id="rId3"/>
    <p:sldId id="479" r:id="rId4"/>
    <p:sldId id="448" r:id="rId5"/>
    <p:sldId id="451" r:id="rId6"/>
    <p:sldId id="469" r:id="rId7"/>
    <p:sldId id="471" r:id="rId8"/>
    <p:sldId id="470" r:id="rId9"/>
    <p:sldId id="450" r:id="rId10"/>
    <p:sldId id="454" r:id="rId11"/>
    <p:sldId id="472" r:id="rId12"/>
    <p:sldId id="453" r:id="rId13"/>
    <p:sldId id="462" r:id="rId14"/>
    <p:sldId id="463" r:id="rId15"/>
    <p:sldId id="473" r:id="rId16"/>
    <p:sldId id="429" r:id="rId17"/>
    <p:sldId id="481" r:id="rId18"/>
    <p:sldId id="441" r:id="rId19"/>
    <p:sldId id="464" r:id="rId20"/>
    <p:sldId id="474" r:id="rId21"/>
    <p:sldId id="455" r:id="rId22"/>
    <p:sldId id="484" r:id="rId23"/>
    <p:sldId id="483" r:id="rId24"/>
    <p:sldId id="465" r:id="rId25"/>
    <p:sldId id="485" r:id="rId26"/>
    <p:sldId id="475" r:id="rId27"/>
    <p:sldId id="456" r:id="rId28"/>
    <p:sldId id="466" r:id="rId29"/>
    <p:sldId id="467" r:id="rId30"/>
    <p:sldId id="476" r:id="rId31"/>
    <p:sldId id="457" r:id="rId32"/>
    <p:sldId id="486" r:id="rId33"/>
    <p:sldId id="468" r:id="rId34"/>
    <p:sldId id="487" r:id="rId35"/>
    <p:sldId id="480" r:id="rId36"/>
    <p:sldId id="459" r:id="rId37"/>
    <p:sldId id="438" r:id="rId38"/>
    <p:sldId id="443" r:id="rId3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dy Wood" initials="KW" lastIdx="1" clrIdx="0">
    <p:extLst/>
  </p:cmAuthor>
  <p:cmAuthor id="2" name="Kady Wood" initials="KW [2]" lastIdx="1" clrIdx="1">
    <p:extLst/>
  </p:cmAuthor>
  <p:cmAuthor id="3" name="Kady Wood" initials="KW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F1F"/>
    <a:srgbClr val="5D3E5D"/>
    <a:srgbClr val="942092"/>
    <a:srgbClr val="0432FF"/>
    <a:srgbClr val="666666"/>
    <a:srgbClr val="FFD579"/>
    <a:srgbClr val="D5FC79"/>
    <a:srgbClr val="76D6FF"/>
    <a:srgbClr val="FF8AD8"/>
    <a:srgbClr val="4E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92"/>
    <p:restoredTop sz="85070"/>
  </p:normalViewPr>
  <p:slideViewPr>
    <p:cSldViewPr snapToGrid="0" snapToObjects="1">
      <p:cViewPr>
        <p:scale>
          <a:sx n="229" d="100"/>
          <a:sy n="229" d="100"/>
        </p:scale>
        <p:origin x="664" y="-272"/>
      </p:cViewPr>
      <p:guideLst>
        <p:guide orient="horz" pos="1620"/>
        <p:guide pos="2880"/>
      </p:guideLst>
    </p:cSldViewPr>
  </p:slideViewPr>
  <p:outlineViewPr>
    <p:cViewPr>
      <p:scale>
        <a:sx n="33" d="100"/>
        <a:sy n="33" d="100"/>
      </p:scale>
      <p:origin x="0" y="-13864"/>
    </p:cViewPr>
  </p:outlineViewPr>
  <p:notesTextViewPr>
    <p:cViewPr>
      <p:scale>
        <a:sx n="1" d="1"/>
        <a:sy n="1" d="1"/>
      </p:scale>
      <p:origin x="0" y="-64"/>
    </p:cViewPr>
  </p:notesTextViewPr>
  <p:sorterViewPr>
    <p:cViewPr>
      <p:scale>
        <a:sx n="66" d="100"/>
        <a:sy n="66" d="100"/>
      </p:scale>
      <p:origin x="0" y="0"/>
    </p:cViewPr>
  </p:sorterViewPr>
  <p:notesViewPr>
    <p:cSldViewPr snapToGrid="0" snapToObjects="1">
      <p:cViewPr>
        <p:scale>
          <a:sx n="155" d="100"/>
          <a:sy n="155" d="100"/>
        </p:scale>
        <p:origin x="6912" y="68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625A11-37AC-6743-A34A-C148325F3821}" type="datetimeFigureOut">
              <a:rPr lang="en-US" smtClean="0"/>
              <a:t>6/9/18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0DF519-CE93-EA4F-A60F-932AFCD2C97A}" type="slidenum">
              <a:rPr lang="en-US" smtClean="0"/>
              <a:t>‹#›</a:t>
            </a:fld>
            <a:endParaRPr lang="en-US"/>
          </a:p>
        </p:txBody>
      </p:sp>
    </p:spTree>
    <p:extLst>
      <p:ext uri="{BB962C8B-B14F-4D97-AF65-F5344CB8AC3E}">
        <p14:creationId xmlns:p14="http://schemas.microsoft.com/office/powerpoint/2010/main" val="894195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F2D18-43F3-3A4F-98E1-58681EDE704A}" type="datetimeFigureOut">
              <a:rPr lang="en-US" smtClean="0"/>
              <a:t>6/9/18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0E2CE-D880-8449-B507-73D2A0793BF7}" type="slidenum">
              <a:rPr lang="en-US" smtClean="0"/>
              <a:t>‹#›</a:t>
            </a:fld>
            <a:endParaRPr lang="en-US"/>
          </a:p>
        </p:txBody>
      </p:sp>
    </p:spTree>
    <p:extLst>
      <p:ext uri="{BB962C8B-B14F-4D97-AF65-F5344CB8AC3E}">
        <p14:creationId xmlns:p14="http://schemas.microsoft.com/office/powerpoint/2010/main" val="1180898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Explore and validate whether </a:t>
            </a:r>
            <a:r>
              <a:rPr lang="en-US" sz="900" b="1" dirty="0" err="1" smtClean="0"/>
              <a:t>Unikernels</a:t>
            </a:r>
            <a:r>
              <a:rPr lang="en-US" sz="900" b="1" dirty="0" smtClean="0"/>
              <a:t> are a viable option for use in </a:t>
            </a:r>
            <a:r>
              <a:rPr lang="en-US" sz="900" b="1" dirty="0" err="1" smtClean="0"/>
              <a:t>PureCloud</a:t>
            </a:r>
            <a:r>
              <a:rPr lang="en-US" sz="900" b="1" dirty="0" smtClean="0"/>
              <a:t>.</a:t>
            </a:r>
          </a:p>
          <a:p>
            <a:r>
              <a:rPr lang="en-US" sz="900" dirty="0" smtClean="0"/>
              <a:t>We are use </a:t>
            </a:r>
            <a:r>
              <a:rPr lang="en-US" sz="900" dirty="0" err="1" smtClean="0"/>
              <a:t>unikernels</a:t>
            </a:r>
            <a:r>
              <a:rPr lang="en-US" sz="900" dirty="0" smtClean="0"/>
              <a:t> to reduce deployment times for services</a:t>
            </a:r>
            <a:endParaRPr lang="en-US" sz="900" b="1"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a:t>
            </a:fld>
            <a:endParaRPr lang="en-US"/>
          </a:p>
        </p:txBody>
      </p:sp>
    </p:spTree>
    <p:extLst>
      <p:ext uri="{BB962C8B-B14F-4D97-AF65-F5344CB8AC3E}">
        <p14:creationId xmlns:p14="http://schemas.microsoft.com/office/powerpoint/2010/main" val="43830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my personal</a:t>
            </a:r>
            <a:r>
              <a:rPr lang="en-US" baseline="0" dirty="0" smtClean="0"/>
              <a:t> favor repositories is using </a:t>
            </a:r>
            <a:r>
              <a:rPr lang="en-US" baseline="0" dirty="0" err="1" smtClean="0"/>
              <a:t>github</a:t>
            </a:r>
            <a:r>
              <a:rPr lang="en-US" baseline="0" dirty="0" smtClean="0"/>
              <a:t>.  You automatically get versioning for deployment options.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13</a:t>
            </a:fld>
            <a:endParaRPr lang="en-US"/>
          </a:p>
        </p:txBody>
      </p:sp>
    </p:spTree>
    <p:extLst>
      <p:ext uri="{BB962C8B-B14F-4D97-AF65-F5344CB8AC3E}">
        <p14:creationId xmlns:p14="http://schemas.microsoft.com/office/powerpoint/2010/main" val="677364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go look a the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14</a:t>
            </a:fld>
            <a:endParaRPr lang="en-US"/>
          </a:p>
        </p:txBody>
      </p:sp>
    </p:spTree>
    <p:extLst>
      <p:ext uri="{BB962C8B-B14F-4D97-AF65-F5344CB8AC3E}">
        <p14:creationId xmlns:p14="http://schemas.microsoft.com/office/powerpoint/2010/main" val="746997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15</a:t>
            </a:fld>
            <a:endParaRPr lang="en-US"/>
          </a:p>
        </p:txBody>
      </p:sp>
    </p:spTree>
    <p:extLst>
      <p:ext uri="{BB962C8B-B14F-4D97-AF65-F5344CB8AC3E}">
        <p14:creationId xmlns:p14="http://schemas.microsoft.com/office/powerpoint/2010/main" val="800041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important thing to note with</a:t>
            </a:r>
            <a:r>
              <a:rPr lang="en-US" baseline="0" dirty="0" smtClean="0"/>
              <a:t> service discovery is that it allows you to spin up large number of services quickly without a client having to explicitly know about them.  This is huge because it allows you to scale quickly.</a:t>
            </a:r>
            <a:br>
              <a:rPr lang="en-US" baseline="0" dirty="0" smtClean="0"/>
            </a:br>
            <a:endParaRPr lang="en-US" baseline="0" dirty="0" smtClean="0"/>
          </a:p>
          <a:p>
            <a:r>
              <a:rPr lang="en-US" baseline="0" dirty="0" smtClean="0"/>
              <a:t>-  Not just for performance reasons</a:t>
            </a:r>
          </a:p>
          <a:p>
            <a:pPr marL="171450" indent="-171450">
              <a:buFontTx/>
              <a:buChar char="-"/>
            </a:pPr>
            <a:r>
              <a:rPr lang="en-US" baseline="0" dirty="0" smtClean="0"/>
              <a:t>I </a:t>
            </a:r>
            <a:r>
              <a:rPr lang="en-US" baseline="0" dirty="0" smtClean="0"/>
              <a:t>have spent many years during a </a:t>
            </a:r>
            <a:r>
              <a:rPr lang="en-US" baseline="0" dirty="0" err="1" smtClean="0"/>
              <a:t>critsit</a:t>
            </a:r>
            <a:r>
              <a:rPr lang="en-US" baseline="0" dirty="0" smtClean="0"/>
              <a:t> wishing I could quickly spin up new instances of web sphere </a:t>
            </a:r>
            <a:r>
              <a:rPr lang="en-US" baseline="0" dirty="0" smtClean="0"/>
              <a:t>services</a:t>
            </a:r>
          </a:p>
          <a:p>
            <a:pPr marL="171450" indent="-171450">
              <a:buFontTx/>
              <a:buChar char="-"/>
            </a:pPr>
            <a:r>
              <a:rPr lang="en-US" baseline="0" dirty="0" smtClean="0"/>
              <a:t>3 ways to do service discovery:</a:t>
            </a:r>
          </a:p>
          <a:p>
            <a:pPr marL="514350" lvl="1" indent="-171450">
              <a:buFontTx/>
              <a:buChar char="-"/>
            </a:pPr>
            <a:r>
              <a:rPr lang="en-US" baseline="0" dirty="0" err="1" smtClean="0"/>
              <a:t>EurekaEnabled</a:t>
            </a:r>
            <a:r>
              <a:rPr lang="en-US" baseline="0" dirty="0" smtClean="0"/>
              <a:t> </a:t>
            </a:r>
            <a:r>
              <a:rPr lang="en-US" baseline="0" dirty="0" err="1" smtClean="0"/>
              <a:t>RestTemplate</a:t>
            </a:r>
            <a:endParaRPr lang="en-US" baseline="0" dirty="0" smtClean="0"/>
          </a:p>
          <a:p>
            <a:pPr marL="514350" lvl="1" indent="-171450">
              <a:buFontTx/>
              <a:buChar char="-"/>
            </a:pPr>
            <a:r>
              <a:rPr lang="en-US" baseline="0" dirty="0" smtClean="0"/>
              <a:t>Discovery Service </a:t>
            </a:r>
          </a:p>
          <a:p>
            <a:pPr marL="514350" lvl="1" indent="-171450">
              <a:buFontTx/>
              <a:buChar char="-"/>
            </a:pPr>
            <a:r>
              <a:rPr lang="en-US" baseline="0" smtClean="0"/>
              <a:t>Feign Ribbon</a:t>
            </a:r>
          </a:p>
          <a:p>
            <a:pPr marL="514350" lvl="1" indent="-171450">
              <a:buFontTx/>
              <a:buChar char="-"/>
            </a:pP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16</a:t>
            </a:fld>
            <a:endParaRPr lang="en-US"/>
          </a:p>
        </p:txBody>
      </p:sp>
    </p:spTree>
    <p:extLst>
      <p:ext uri="{BB962C8B-B14F-4D97-AF65-F5344CB8AC3E}">
        <p14:creationId xmlns:p14="http://schemas.microsoft.com/office/powerpoint/2010/main" val="12562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some code</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17</a:t>
            </a:fld>
            <a:endParaRPr lang="en-US"/>
          </a:p>
        </p:txBody>
      </p:sp>
    </p:spTree>
    <p:extLst>
      <p:ext uri="{BB962C8B-B14F-4D97-AF65-F5344CB8AC3E}">
        <p14:creationId xmlns:p14="http://schemas.microsoft.com/office/powerpoint/2010/main" val="186255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smtClean="0"/>
              <a:t>Zuul</a:t>
            </a:r>
            <a:r>
              <a:rPr lang="en-US" sz="1200" baseline="0" dirty="0" smtClean="0"/>
              <a:t> is a very cool technology.  it allows you to proxy requests and it allows you to do pre-post filters along with dynamic routing.  Uses of include:</a:t>
            </a:r>
          </a:p>
          <a:p>
            <a:pPr lvl="1"/>
            <a:endParaRPr lang="en-US" sz="1200" baseline="0" dirty="0" smtClean="0"/>
          </a:p>
          <a:p>
            <a:pPr lvl="1"/>
            <a:r>
              <a:rPr lang="en-US" sz="1200" baseline="0" dirty="0" smtClean="0"/>
              <a:t>1.  Custom security and policy enforcement (every call must have certain headers).</a:t>
            </a:r>
          </a:p>
          <a:p>
            <a:pPr lvl="1"/>
            <a:r>
              <a:rPr lang="en-US" sz="1200" baseline="0" dirty="0" smtClean="0"/>
              <a:t>2.  Header and content manipulation.  (Correlation id injection</a:t>
            </a:r>
          </a:p>
          <a:p>
            <a:pPr lvl="1"/>
            <a:r>
              <a:rPr lang="en-US" sz="1200" baseline="0" dirty="0" smtClean="0"/>
              <a:t>3   Content manipulation </a:t>
            </a:r>
            <a:r>
              <a:rPr lang="en-US" sz="1200" baseline="0" dirty="0" err="1" smtClean="0"/>
              <a:t>anddynamic</a:t>
            </a:r>
            <a:r>
              <a:rPr lang="en-US" sz="1200" baseline="0" dirty="0" smtClean="0"/>
              <a:t> routing</a:t>
            </a:r>
          </a:p>
          <a:p>
            <a:pPr lvl="1"/>
            <a:endParaRPr lang="en-US" sz="1200" baseline="0" dirty="0" smtClean="0"/>
          </a:p>
          <a:p>
            <a:pPr lvl="1"/>
            <a:r>
              <a:rPr lang="en-US" sz="1200" baseline="0" dirty="0" smtClean="0"/>
              <a:t>  </a:t>
            </a:r>
            <a:endParaRPr lang="en-US" sz="1200" dirty="0"/>
          </a:p>
          <a:p>
            <a:pPr lvl="1"/>
            <a:endParaRPr lang="en-US" sz="2000" dirty="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18</a:t>
            </a:fld>
            <a:endParaRPr lang="en-US"/>
          </a:p>
        </p:txBody>
      </p:sp>
    </p:spTree>
    <p:extLst>
      <p:ext uri="{BB962C8B-B14F-4D97-AF65-F5344CB8AC3E}">
        <p14:creationId xmlns:p14="http://schemas.microsoft.com/office/powerpoint/2010/main" val="1541149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about 5</a:t>
            </a:r>
            <a:r>
              <a:rPr lang="en-US" baseline="0" dirty="0" smtClean="0"/>
              <a:t> years I did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20</a:t>
            </a:fld>
            <a:endParaRPr lang="en-US"/>
          </a:p>
        </p:txBody>
      </p:sp>
    </p:spTree>
    <p:extLst>
      <p:ext uri="{BB962C8B-B14F-4D97-AF65-F5344CB8AC3E}">
        <p14:creationId xmlns:p14="http://schemas.microsoft.com/office/powerpoint/2010/main" val="176512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21</a:t>
            </a:fld>
            <a:endParaRPr lang="en-US"/>
          </a:p>
        </p:txBody>
      </p:sp>
    </p:spTree>
    <p:extLst>
      <p:ext uri="{BB962C8B-B14F-4D97-AF65-F5344CB8AC3E}">
        <p14:creationId xmlns:p14="http://schemas.microsoft.com/office/powerpoint/2010/main" val="185091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going</a:t>
            </a:r>
            <a:r>
              <a:rPr lang="en-US" baseline="0" dirty="0" smtClean="0"/>
              <a:t> to be a simple example and you might ask why I </a:t>
            </a:r>
            <a:r>
              <a:rPr lang="en-US" baseline="0" dirty="0" err="1" smtClean="0"/>
              <a:t>dont</a:t>
            </a:r>
            <a:r>
              <a:rPr lang="en-US" baseline="0" dirty="0" smtClean="0"/>
              <a:t> use Spring Cache.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27</a:t>
            </a:fld>
            <a:endParaRPr lang="en-US"/>
          </a:p>
        </p:txBody>
      </p:sp>
    </p:spTree>
    <p:extLst>
      <p:ext uri="{BB962C8B-B14F-4D97-AF65-F5344CB8AC3E}">
        <p14:creationId xmlns:p14="http://schemas.microsoft.com/office/powerpoint/2010/main" val="104059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Microservice architectures are great because</a:t>
            </a:r>
            <a:r>
              <a:rPr lang="en-US" baseline="0" dirty="0" smtClean="0"/>
              <a:t> they break everything down into small pieces.  Microservice architectures are extremely painful to debug because they break everything down into small pieces (especially if you have multiple teams).  Log correlation, aggregation and tracing are critical to the success of your application because when u need logging (</a:t>
            </a:r>
            <a:r>
              <a:rPr lang="en-US" baseline="0" dirty="0" err="1" smtClean="0"/>
              <a:t>eg</a:t>
            </a:r>
            <a:r>
              <a:rPr lang="en-US" baseline="0" dirty="0" smtClean="0"/>
              <a:t>. </a:t>
            </a:r>
            <a:r>
              <a:rPr lang="en-US" baseline="0" dirty="0" err="1" smtClean="0"/>
              <a:t>critsits</a:t>
            </a:r>
            <a:r>
              <a:rPr lang="en-US" baseline="0" dirty="0" smtClean="0"/>
              <a:t>) is often when you </a:t>
            </a:r>
            <a:r>
              <a:rPr lang="en-US" baseline="0" dirty="0" err="1" smtClean="0"/>
              <a:t>dont</a:t>
            </a:r>
            <a:r>
              <a:rPr lang="en-US" baseline="0" dirty="0" smtClean="0"/>
              <a:t> have it.).  We are going to look at how we can use Spring Cloud Sleuth with  tools like </a:t>
            </a:r>
            <a:r>
              <a:rPr lang="en-US" baseline="0" dirty="0" err="1" smtClean="0"/>
              <a:t>Papertrail</a:t>
            </a:r>
            <a:r>
              <a:rPr lang="en-US" baseline="0" dirty="0" smtClean="0"/>
              <a:t> and </a:t>
            </a:r>
            <a:r>
              <a:rPr lang="en-US" baseline="0" dirty="0" err="1" smtClean="0"/>
              <a:t>Zipkin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30</a:t>
            </a:fld>
            <a:endParaRPr lang="en-US"/>
          </a:p>
        </p:txBody>
      </p:sp>
    </p:spTree>
    <p:extLst>
      <p:ext uri="{BB962C8B-B14F-4D97-AF65-F5344CB8AC3E}">
        <p14:creationId xmlns:p14="http://schemas.microsoft.com/office/powerpoint/2010/main" val="61108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you guys are actively</a:t>
            </a:r>
            <a:r>
              <a:rPr lang="en-US" baseline="0" dirty="0" smtClean="0"/>
              <a:t> building microservice based applications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t>How many of you guys are Spring developers</a:t>
            </a:r>
          </a:p>
          <a:p>
            <a:r>
              <a:rPr lang="en-US" baseline="0" dirty="0" smtClean="0"/>
              <a:t>Building them in the cloud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a:t>
            </a:fld>
            <a:endParaRPr lang="en-US"/>
          </a:p>
        </p:txBody>
      </p:sp>
    </p:spTree>
    <p:extLst>
      <p:ext uri="{BB962C8B-B14F-4D97-AF65-F5344CB8AC3E}">
        <p14:creationId xmlns:p14="http://schemas.microsoft.com/office/powerpoint/2010/main" val="842332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a:t>
            </a:r>
            <a:r>
              <a:rPr lang="en-US" baseline="0" dirty="0" smtClean="0"/>
              <a:t> aggregation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31</a:t>
            </a:fld>
            <a:endParaRPr lang="en-US"/>
          </a:p>
        </p:txBody>
      </p:sp>
    </p:spTree>
    <p:extLst>
      <p:ext uri="{BB962C8B-B14F-4D97-AF65-F5344CB8AC3E}">
        <p14:creationId xmlns:p14="http://schemas.microsoft.com/office/powerpoint/2010/main" val="1759794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Cloud</a:t>
            </a:r>
            <a:r>
              <a:rPr lang="en-US" baseline="0" dirty="0" smtClean="0"/>
              <a:t> sleuth really does a lot of behind the scenes magic with generating trace ids (correlation ids) and then making sure each segment of a call is broken down in a unique span.</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32</a:t>
            </a:fld>
            <a:endParaRPr lang="en-US"/>
          </a:p>
        </p:txBody>
      </p:sp>
    </p:spTree>
    <p:extLst>
      <p:ext uri="{BB962C8B-B14F-4D97-AF65-F5344CB8AC3E}">
        <p14:creationId xmlns:p14="http://schemas.microsoft.com/office/powerpoint/2010/main" val="173690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Papertrail</a:t>
            </a:r>
            <a:r>
              <a:rPr lang="en-US" dirty="0" smtClean="0"/>
              <a:t> is just one</a:t>
            </a:r>
            <a:r>
              <a:rPr lang="en-US" baseline="0" dirty="0" smtClean="0"/>
              <a:t> log aggregation tool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33</a:t>
            </a:fld>
            <a:endParaRPr lang="en-US"/>
          </a:p>
        </p:txBody>
      </p:sp>
    </p:spTree>
    <p:extLst>
      <p:ext uri="{BB962C8B-B14F-4D97-AF65-F5344CB8AC3E}">
        <p14:creationId xmlns:p14="http://schemas.microsoft.com/office/powerpoint/2010/main" val="65494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34</a:t>
            </a:fld>
            <a:endParaRPr lang="en-US"/>
          </a:p>
        </p:txBody>
      </p:sp>
    </p:spTree>
    <p:extLst>
      <p:ext uri="{BB962C8B-B14F-4D97-AF65-F5344CB8AC3E}">
        <p14:creationId xmlns:p14="http://schemas.microsoft.com/office/powerpoint/2010/main" val="57331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Gartner</a:t>
            </a:r>
            <a:r>
              <a:rPr lang="en-US" baseline="0" dirty="0" smtClean="0"/>
              <a:t> has always been dead on with this slide.  For many microservice are clearly going through this cycle.  However, I think microservices as an architecture are here to stay/  But I think that for many the use of microservices is making many realize that like any architecture microservices have benefits.  Those benefits are high business velocity but also increased operational complexity.  You can deliver features faster, but you have smaller moving parts.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4</a:t>
            </a:fld>
            <a:endParaRPr lang="en-US"/>
          </a:p>
        </p:txBody>
      </p:sp>
    </p:spTree>
    <p:extLst>
      <p:ext uri="{BB962C8B-B14F-4D97-AF65-F5344CB8AC3E}">
        <p14:creationId xmlns:p14="http://schemas.microsoft.com/office/powerpoint/2010/main" val="207637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set the tone for the talk</a:t>
            </a:r>
            <a:r>
              <a:rPr lang="en-US" baseline="0" dirty="0" smtClean="0"/>
              <a:t> by setting the business problem.  We have a small software company that makes </a:t>
            </a:r>
            <a:r>
              <a:rPr lang="en-US" baseline="0" dirty="0" err="1" smtClean="0"/>
              <a:t>licsense</a:t>
            </a:r>
            <a:r>
              <a:rPr lang="en-US" baseline="0" dirty="0" smtClean="0"/>
              <a:t> and asset management application.  There traditional focus has been </a:t>
            </a:r>
            <a:r>
              <a:rPr lang="en-US" baseline="0" dirty="0" err="1" smtClean="0"/>
              <a:t>deliverying</a:t>
            </a:r>
            <a:r>
              <a:rPr lang="en-US" baseline="0" dirty="0" smtClean="0"/>
              <a:t> a monolithic web app, install </a:t>
            </a:r>
            <a:r>
              <a:rPr lang="en-US" baseline="0" dirty="0" err="1" smtClean="0"/>
              <a:t>on-premise</a:t>
            </a:r>
            <a:r>
              <a:rPr lang="en-US" baseline="0" dirty="0" smtClean="0"/>
              <a:t> to customers.  They have a twice a year release cycle and it is killing the company in terms of getting the product out the door.</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5</a:t>
            </a:fld>
            <a:endParaRPr lang="en-US"/>
          </a:p>
        </p:txBody>
      </p:sp>
    </p:spTree>
    <p:extLst>
      <p:ext uri="{BB962C8B-B14F-4D97-AF65-F5344CB8AC3E}">
        <p14:creationId xmlns:p14="http://schemas.microsoft.com/office/powerpoint/2010/main" val="202743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transition:  Building microservices are easy.</a:t>
            </a:r>
            <a:r>
              <a:rPr lang="en-US" baseline="0" dirty="0" smtClean="0"/>
              <a:t>  Its like building blog site in 10 minutes. :-)</a:t>
            </a:r>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6</a:t>
            </a:fld>
            <a:endParaRPr lang="en-US"/>
          </a:p>
        </p:txBody>
      </p:sp>
    </p:spTree>
    <p:extLst>
      <p:ext uri="{BB962C8B-B14F-4D97-AF65-F5344CB8AC3E}">
        <p14:creationId xmlns:p14="http://schemas.microsoft.com/office/powerpoint/2010/main" val="190370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Spring Boot really</a:t>
            </a:r>
            <a:r>
              <a:rPr lang="en-US" baseline="0" dirty="0" smtClean="0"/>
              <a:t> simplifies development of REST-based services by focusing on annotation development.   Spring MVC is a full blown, full stack web development framework.  Spring Boot is a very light weight </a:t>
            </a:r>
            <a:r>
              <a:rPr lang="en-US" baseline="0" dirty="0" smtClean="0"/>
              <a:t>framework</a:t>
            </a:r>
          </a:p>
          <a:p>
            <a:r>
              <a:rPr lang="en-US" baseline="0" dirty="0" err="1" smtClean="0"/>
              <a:t>mvn</a:t>
            </a:r>
            <a:r>
              <a:rPr lang="en-US" baseline="0" dirty="0" smtClean="0"/>
              <a:t> </a:t>
            </a:r>
            <a:r>
              <a:rPr lang="en-US" baseline="0" dirty="0" err="1" smtClean="0"/>
              <a:t>spring-boot:run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8</a:t>
            </a:fld>
            <a:endParaRPr lang="en-US"/>
          </a:p>
        </p:txBody>
      </p:sp>
    </p:spTree>
    <p:extLst>
      <p:ext uri="{BB962C8B-B14F-4D97-AF65-F5344CB8AC3E}">
        <p14:creationId xmlns:p14="http://schemas.microsoft.com/office/powerpoint/2010/main" val="214070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successful microservice architecture is not about building just the microservices.  It is about thinking about what building all the infrastructure that surrounds the cloud.  Its the operational ecosystem that your microservices run it that are going to help contribute to its success.  </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9</a:t>
            </a:fld>
            <a:endParaRPr lang="en-US"/>
          </a:p>
        </p:txBody>
      </p:sp>
    </p:spTree>
    <p:extLst>
      <p:ext uri="{BB962C8B-B14F-4D97-AF65-F5344CB8AC3E}">
        <p14:creationId xmlns:p14="http://schemas.microsoft.com/office/powerpoint/2010/main" val="30190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very overloaded picture, but really</a:t>
            </a:r>
            <a:r>
              <a:rPr lang="en-US" baseline="0" dirty="0" smtClean="0"/>
              <a:t> when I wrote my book I wanted to organize the Spring Cloud technologies in.  I am going to take you guys through a whirlwind tour of these technologies.  The only ones we are not going to cover are the build/deployment and security patterns.</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10</a:t>
            </a:fld>
            <a:endParaRPr lang="en-US"/>
          </a:p>
        </p:txBody>
      </p:sp>
    </p:spTree>
    <p:extLst>
      <p:ext uri="{BB962C8B-B14F-4D97-AF65-F5344CB8AC3E}">
        <p14:creationId xmlns:p14="http://schemas.microsoft.com/office/powerpoint/2010/main" val="1262896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story of 12000</a:t>
            </a:r>
            <a:r>
              <a:rPr lang="en-US" baseline="0" dirty="0" smtClean="0"/>
              <a:t> configuration files and </a:t>
            </a:r>
            <a:r>
              <a:rPr lang="en-US" baseline="0" dirty="0" err="1" smtClean="0"/>
              <a:t>websphere</a:t>
            </a:r>
            <a:r>
              <a:rPr lang="en-US" baseline="0" dirty="0" smtClean="0"/>
              <a:t>.  Configuration drift is really.  </a:t>
            </a:r>
            <a:endParaRPr lang="en-US" dirty="0" smtClean="0"/>
          </a:p>
          <a:p>
            <a:endParaRPr lang="en-US" dirty="0" smtClean="0"/>
          </a:p>
          <a:p>
            <a:r>
              <a:rPr lang="en-US" dirty="0" smtClean="0"/>
              <a:t>I cant</a:t>
            </a:r>
            <a:r>
              <a:rPr lang="en-US" baseline="0" dirty="0" smtClean="0"/>
              <a:t> stress this enough.  How you manage the configuration of your application is critical.  A microservice is a small independent piece of code that is self-contained and can be deployed quickly and repeatedly.  It should be  immutable meaning the server should not be touched</a:t>
            </a:r>
            <a:endParaRPr lang="en-US" dirty="0"/>
          </a:p>
        </p:txBody>
      </p:sp>
      <p:sp>
        <p:nvSpPr>
          <p:cNvPr id="4" name="Slide Number Placeholder 3"/>
          <p:cNvSpPr>
            <a:spLocks noGrp="1"/>
          </p:cNvSpPr>
          <p:nvPr>
            <p:ph type="sldNum" sz="quarter" idx="10"/>
          </p:nvPr>
        </p:nvSpPr>
        <p:spPr/>
        <p:txBody>
          <a:bodyPr/>
          <a:lstStyle/>
          <a:p>
            <a:fld id="{4540E2CE-D880-8449-B507-73D2A0793BF7}" type="slidenum">
              <a:rPr lang="en-US" smtClean="0"/>
              <a:t>12</a:t>
            </a:fld>
            <a:endParaRPr lang="en-US"/>
          </a:p>
        </p:txBody>
      </p:sp>
    </p:spTree>
    <p:extLst>
      <p:ext uri="{BB962C8B-B14F-4D97-AF65-F5344CB8AC3E}">
        <p14:creationId xmlns:p14="http://schemas.microsoft.com/office/powerpoint/2010/main" val="296064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gi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1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899" y="2576614"/>
            <a:ext cx="8458202"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489980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Title (Chapter)">
    <p:bg>
      <p:bgPr>
        <a:solidFill>
          <a:srgbClr val="5D3E5D"/>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188796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ransition Title (Chapter)">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0000"/>
            <a:biLevel thresh="75000"/>
            <a:extLst>
              <a:ext uri="{28A0092B-C50C-407E-A947-70E740481C1C}">
                <a14:useLocalDpi xmlns:a14="http://schemas.microsoft.com/office/drawing/2010/main" val="0"/>
              </a:ext>
            </a:extLst>
          </a:blip>
          <a:srcRect t="3582" r="4999" b="23436"/>
          <a:stretch/>
        </p:blipFill>
        <p:spPr>
          <a:xfrm>
            <a:off x="4572000" y="0"/>
            <a:ext cx="4572000" cy="5143500"/>
          </a:xfrm>
          <a:prstGeom prst="rect">
            <a:avLst/>
          </a:prstGeom>
        </p:spPr>
      </p:pic>
      <p:sp>
        <p:nvSpPr>
          <p:cNvPr id="8" name="Title 1"/>
          <p:cNvSpPr>
            <a:spLocks noGrp="1"/>
          </p:cNvSpPr>
          <p:nvPr>
            <p:ph type="ctrTitle"/>
          </p:nvPr>
        </p:nvSpPr>
        <p:spPr>
          <a:xfrm>
            <a:off x="342900" y="841773"/>
            <a:ext cx="8458201" cy="1729978"/>
          </a:xfrm>
        </p:spPr>
        <p:txBody>
          <a:bodyPr anchor="b">
            <a:normAutofit/>
          </a:bodyPr>
          <a:lstStyle>
            <a:lvl1pPr algn="l">
              <a:defRPr sz="4500" spc="-188" baseline="0">
                <a:solidFill>
                  <a:schemeClr val="bg1"/>
                </a:solidFill>
                <a:latin typeface="+mn-lt"/>
              </a:defRPr>
            </a:lvl1pPr>
          </a:lstStyle>
          <a:p>
            <a:r>
              <a:rPr lang="en-US" smtClean="0"/>
              <a:t>Click to edit Master title style</a:t>
            </a:r>
            <a:endParaRPr lang="en-US" dirty="0"/>
          </a:p>
        </p:txBody>
      </p:sp>
      <p:sp>
        <p:nvSpPr>
          <p:cNvPr id="9" name="Subtitle 2"/>
          <p:cNvSpPr>
            <a:spLocks noGrp="1"/>
          </p:cNvSpPr>
          <p:nvPr>
            <p:ph type="subTitle" idx="1"/>
          </p:nvPr>
        </p:nvSpPr>
        <p:spPr>
          <a:xfrm>
            <a:off x="342900" y="2576614"/>
            <a:ext cx="8458201" cy="1729978"/>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spcCol="360000"/>
          <a:lstStyle>
            <a:lvl1pPr>
              <a:lnSpc>
                <a:spcPct val="100000"/>
              </a:lnSpc>
              <a:spcBef>
                <a:spcPts val="75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4155550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168004"/>
            <a:ext cx="4121269"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4143" y="1168004"/>
            <a:ext cx="4116958" cy="32944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48434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8458200" cy="929879"/>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42900" y="1260872"/>
            <a:ext cx="4108889"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878807"/>
            <a:ext cx="4108889"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82358" y="1260872"/>
            <a:ext cx="4118742"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2358" y="1878807"/>
            <a:ext cx="4118742" cy="25836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1"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675952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 No 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900" y="314325"/>
            <a:ext cx="4093097"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10" name="Content Placeholder 2"/>
          <p:cNvSpPr>
            <a:spLocks noGrp="1"/>
          </p:cNvSpPr>
          <p:nvPr>
            <p:ph sz="half" idx="13"/>
          </p:nvPr>
        </p:nvSpPr>
        <p:spPr>
          <a:xfrm>
            <a:off x="4708003" y="314324"/>
            <a:ext cx="4093097" cy="4148139"/>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7"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2761603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6"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5076517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ntent - No Title">
    <p:spTree>
      <p:nvGrpSpPr>
        <p:cNvPr id="1" name=""/>
        <p:cNvGrpSpPr/>
        <p:nvPr/>
      </p:nvGrpSpPr>
      <p:grpSpPr>
        <a:xfrm>
          <a:off x="0" y="0"/>
          <a:ext cx="0" cy="0"/>
          <a:chOff x="0" y="0"/>
          <a:chExt cx="0" cy="0"/>
        </a:xfrm>
      </p:grpSpPr>
      <p:sp>
        <p:nvSpPr>
          <p:cNvPr id="6" name="Content Placeholder 2"/>
          <p:cNvSpPr>
            <a:spLocks noGrp="1"/>
          </p:cNvSpPr>
          <p:nvPr>
            <p:ph sz="half" idx="1"/>
          </p:nvPr>
        </p:nvSpPr>
        <p:spPr>
          <a:xfrm>
            <a:off x="342900" y="314325"/>
            <a:ext cx="8458201" cy="4148138"/>
          </a:xfrm>
        </p:spPr>
        <p:txBody>
          <a:bodyPr numCol="2"/>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1"/>
          </p:nvPr>
        </p:nvSpPr>
        <p:spPr>
          <a:xfrm>
            <a:off x="6890147" y="4662649"/>
            <a:ext cx="1910954" cy="273844"/>
          </a:xfrm>
        </p:spPr>
        <p:txBody>
          <a:bodyPr/>
          <a:lstStyle/>
          <a:p>
            <a:fld id="{20CFEDCE-3BD6-9940-A642-E28DD407BF5F}" type="slidenum">
              <a:rPr lang="en-US" smtClean="0"/>
              <a:t>‹#›</a:t>
            </a:fld>
            <a:endParaRPr lang="en-US" dirty="0"/>
          </a:p>
        </p:txBody>
      </p:sp>
      <p:sp>
        <p:nvSpPr>
          <p:cNvPr id="8" name="Footer Placeholder 4"/>
          <p:cNvSpPr>
            <a:spLocks noGrp="1"/>
          </p:cNvSpPr>
          <p:nvPr>
            <p:ph type="ftr" sz="quarter" idx="12"/>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41759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314325"/>
            <a:ext cx="4913709" cy="41481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1543050"/>
            <a:ext cx="3257550" cy="291941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9441003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1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baseline="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14325"/>
            <a:ext cx="3257550" cy="1228725"/>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314325"/>
            <a:ext cx="4913709" cy="41481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342900" y="1543050"/>
            <a:ext cx="3257550" cy="291941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7" name="Slide Number Placeholder 6"/>
          <p:cNvSpPr>
            <a:spLocks noGrp="1"/>
          </p:cNvSpPr>
          <p:nvPr>
            <p:ph type="sldNum" sz="quarter" idx="12"/>
          </p:nvPr>
        </p:nvSpPr>
        <p:spPr>
          <a:xfrm>
            <a:off x="6890147" y="4662649"/>
            <a:ext cx="1910954" cy="273844"/>
          </a:xfrm>
        </p:spPr>
        <p:txBody>
          <a:bodyPr/>
          <a:lstStyle/>
          <a:p>
            <a:fld id="{20CFEDCE-3BD6-9940-A642-E28DD407BF5F}" type="slidenum">
              <a:rPr lang="en-US" smtClean="0"/>
              <a:t>‹#›</a:t>
            </a:fld>
            <a:endParaRPr lang="en-US"/>
          </a:p>
        </p:txBody>
      </p:sp>
      <p:sp>
        <p:nvSpPr>
          <p:cNvPr id="9" name="Footer Placeholder 4"/>
          <p:cNvSpPr>
            <a:spLocks noGrp="1"/>
          </p:cNvSpPr>
          <p:nvPr>
            <p:ph type="ftr" sz="quarter" idx="11"/>
          </p:nvPr>
        </p:nvSpPr>
        <p:spPr>
          <a:xfrm>
            <a:off x="1481600" y="4707467"/>
            <a:ext cx="1624520" cy="229026"/>
          </a:xfrm>
        </p:spPr>
        <p:txBody>
          <a:bodyPr lIns="0" tIns="0" rIns="0" bIns="0" anchor="t" anchorCtr="0"/>
          <a:lstStyle/>
          <a:p>
            <a:r>
              <a:rPr lang="en-US" dirty="0" smtClean="0"/>
              <a:t>Genesys confidential and proprietary information. Unauthorized disclosure is prohibited.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30" y="4485632"/>
            <a:ext cx="1311326" cy="570864"/>
          </a:xfrm>
          <a:prstGeom prst="rect">
            <a:avLst/>
          </a:prstGeom>
        </p:spPr>
      </p:pic>
    </p:spTree>
    <p:extLst>
      <p:ext uri="{BB962C8B-B14F-4D97-AF65-F5344CB8AC3E}">
        <p14:creationId xmlns:p14="http://schemas.microsoft.com/office/powerpoint/2010/main" val="188596985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End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0" cy="1729978"/>
          </a:xfrm>
        </p:spPr>
        <p:txBody>
          <a:bodyPr anchor="b">
            <a:normAutofit/>
          </a:bodyPr>
          <a:lstStyle>
            <a:lvl1pPr algn="l">
              <a:defRPr sz="4500">
                <a:solidFill>
                  <a:schemeClr val="accent1"/>
                </a:solidFill>
                <a:latin typeface="+mn-l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42899" y="2576615"/>
            <a:ext cx="8458202" cy="1186872"/>
          </a:xfrm>
        </p:spPr>
        <p:txBody>
          <a:bodyPr/>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5" name="Footer Placeholder 2"/>
          <p:cNvSpPr>
            <a:spLocks noGrp="1"/>
          </p:cNvSpPr>
          <p:nvPr>
            <p:ph type="ftr" sz="quarter" idx="10"/>
          </p:nvPr>
        </p:nvSpPr>
        <p:spPr>
          <a:xfrm>
            <a:off x="342900" y="4779382"/>
            <a:ext cx="1852613" cy="309401"/>
          </a:xfrm>
          <a:noFill/>
        </p:spPr>
        <p:txBody>
          <a:bodyPr lIns="0"/>
          <a:lstStyle>
            <a:lvl1pPr algn="l">
              <a:defRPr>
                <a:solidFill>
                  <a:schemeClr val="bg1"/>
                </a:solidFill>
              </a:defRPr>
            </a:lvl1pPr>
          </a:lstStyle>
          <a:p>
            <a:r>
              <a:rPr lang="en-US" dirty="0" smtClean="0"/>
              <a:t>Genesys confidential and proprietary information. Unauthorized disclosure is prohibited. </a:t>
            </a:r>
            <a:endParaRPr lang="en-US" dirty="0"/>
          </a:p>
        </p:txBody>
      </p:sp>
      <p:sp>
        <p:nvSpPr>
          <p:cNvPr id="8" name="Footer Placeholder 2"/>
          <p:cNvSpPr txBox="1">
            <a:spLocks/>
          </p:cNvSpPr>
          <p:nvPr userDrawn="1"/>
        </p:nvSpPr>
        <p:spPr>
          <a:xfrm>
            <a:off x="2627709" y="4779382"/>
            <a:ext cx="1944291"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Copyright ©2017 Genesys. </a:t>
            </a:r>
          </a:p>
          <a:p>
            <a:r>
              <a:rPr lang="en-US" sz="563" dirty="0" smtClean="0"/>
              <a:t>2001 </a:t>
            </a:r>
            <a:r>
              <a:rPr lang="en-US" sz="563" dirty="0" err="1" smtClean="0"/>
              <a:t>Junipero</a:t>
            </a:r>
            <a:r>
              <a:rPr lang="en-US" sz="563" dirty="0" smtClean="0"/>
              <a:t> Serra Blvd., Daly City, CA 94014 </a:t>
            </a:r>
          </a:p>
        </p:txBody>
      </p:sp>
      <p:sp>
        <p:nvSpPr>
          <p:cNvPr id="9" name="Footer Placeholder 2"/>
          <p:cNvSpPr txBox="1">
            <a:spLocks/>
          </p:cNvSpPr>
          <p:nvPr userDrawn="1"/>
        </p:nvSpPr>
        <p:spPr>
          <a:xfrm>
            <a:off x="4571404" y="4779382"/>
            <a:ext cx="4229696" cy="309401"/>
          </a:xfrm>
          <a:prstGeom prst="rect">
            <a:avLst/>
          </a:prstGeom>
        </p:spPr>
        <p:txBody>
          <a:bodyPr vert="horz" lIns="0" tIns="0" rIns="0" bIns="0" rtlCol="0" anchor="t" anchorCtr="0"/>
          <a:lstStyle>
            <a:defPPr>
              <a:defRPr lang="en-US"/>
            </a:defPPr>
            <a:lvl1pPr marL="0" algn="l" defTabSz="914400" rtl="0" eaLnBrk="1" latinLnBrk="0" hangingPunct="1">
              <a:defRPr lang="en-US" sz="750" b="0" i="0" kern="1200" smtClean="0">
                <a:solidFill>
                  <a:schemeClr val="bg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63" dirty="0" smtClean="0"/>
              <a:t>All Rights reserved. Genesys and the Genesys logo are registered trademarks of Genesys. All other company names and logos may be registered trademarks or trademarks of their respective companies.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71901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over 1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41773"/>
            <a:ext cx="8458201" cy="1729978"/>
          </a:xfrm>
        </p:spPr>
        <p:txBody>
          <a:bodyPr anchor="b">
            <a:normAutofit/>
          </a:bodyPr>
          <a:lstStyle>
            <a:lvl1pPr algn="l">
              <a:defRPr sz="4500" spc="-188" baseline="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2576614"/>
            <a:ext cx="8458201" cy="1729978"/>
          </a:xfrm>
        </p:spPr>
        <p:txBody>
          <a:bodyPr/>
          <a:lstStyle>
            <a:lvl1pPr marL="0" indent="0" algn="l">
              <a:buNone/>
              <a:defRPr sz="1800">
                <a:solidFill>
                  <a:srgbClr val="4E5054"/>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23" y="4154557"/>
            <a:ext cx="1729734" cy="753011"/>
          </a:xfrm>
          <a:prstGeom prst="rect">
            <a:avLst/>
          </a:prstGeom>
        </p:spPr>
      </p:pic>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Warm Red">
    <p:bg>
      <p:bgPr>
        <a:solidFill>
          <a:srgbClr val="FF4F1F"/>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772" y="1438254"/>
            <a:ext cx="1378895" cy="2019297"/>
          </a:xfrm>
          <a:prstGeom prst="rect">
            <a:avLst/>
          </a:prstGeom>
        </p:spPr>
      </p:pic>
      <p:sp>
        <p:nvSpPr>
          <p:cNvPr id="7"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chemeClr val="bg1"/>
                </a:solidFill>
                <a:latin typeface="+mn-lt"/>
              </a:defRPr>
            </a:lvl1pPr>
          </a:lstStyle>
          <a:p>
            <a:r>
              <a:rPr lang="en-US" smtClean="0"/>
              <a:t>Click to edit Master title style</a:t>
            </a:r>
            <a:endParaRPr lang="en-US" dirty="0"/>
          </a:p>
        </p:txBody>
      </p:sp>
      <p:cxnSp>
        <p:nvCxnSpPr>
          <p:cNvPr id="9" name="Straight Connector 8"/>
          <p:cNvCxnSpPr/>
          <p:nvPr userDrawn="1"/>
        </p:nvCxnSpPr>
        <p:spPr>
          <a:xfrm>
            <a:off x="2684834" y="1643494"/>
            <a:ext cx="0" cy="16287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18" y="4155147"/>
            <a:ext cx="1701579" cy="740755"/>
          </a:xfrm>
          <a:prstGeom prst="rect">
            <a:avLst/>
          </a:prstGeom>
        </p:spPr>
      </p:pic>
    </p:spTree>
    <p:extLst>
      <p:ext uri="{BB962C8B-B14F-4D97-AF65-F5344CB8AC3E}">
        <p14:creationId xmlns:p14="http://schemas.microsoft.com/office/powerpoint/2010/main" val="73566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rgbClr val="4E5054"/>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96" y="4162541"/>
            <a:ext cx="1809934" cy="768317"/>
          </a:xfrm>
          <a:prstGeom prst="rect">
            <a:avLst/>
          </a:prstGeom>
        </p:spPr>
      </p:pic>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175916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2 - Light">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475" y="1438254"/>
            <a:ext cx="1385708" cy="2029273"/>
          </a:xfrm>
          <a:prstGeom prst="rect">
            <a:avLst/>
          </a:prstGeom>
        </p:spPr>
      </p:pic>
      <p:cxnSp>
        <p:nvCxnSpPr>
          <p:cNvPr id="7" name="Straight Connector 6"/>
          <p:cNvCxnSpPr/>
          <p:nvPr userDrawn="1"/>
        </p:nvCxnSpPr>
        <p:spPr>
          <a:xfrm>
            <a:off x="2684834" y="1643494"/>
            <a:ext cx="0" cy="1628774"/>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Subtitle 2"/>
          <p:cNvSpPr>
            <a:spLocks noGrp="1"/>
          </p:cNvSpPr>
          <p:nvPr>
            <p:ph type="subTitle" idx="1"/>
          </p:nvPr>
        </p:nvSpPr>
        <p:spPr>
          <a:xfrm>
            <a:off x="3050483" y="2100542"/>
            <a:ext cx="5137775" cy="1173856"/>
          </a:xfrm>
        </p:spPr>
        <p:txBody>
          <a:bodyPr tIns="90000">
            <a:normAutofit/>
          </a:bodyPr>
          <a:lstStyle>
            <a:lvl1pPr marL="0" indent="0" algn="l">
              <a:buNone/>
              <a:defRPr sz="1350">
                <a:solidFill>
                  <a:schemeClr val="tx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15" name="Title 1"/>
          <p:cNvSpPr>
            <a:spLocks noGrp="1"/>
          </p:cNvSpPr>
          <p:nvPr>
            <p:ph type="ctrTitle"/>
          </p:nvPr>
        </p:nvSpPr>
        <p:spPr>
          <a:xfrm>
            <a:off x="3050482" y="1588493"/>
            <a:ext cx="5137775" cy="457049"/>
          </a:xfrm>
        </p:spPr>
        <p:txBody>
          <a:bodyPr vert="horz" wrap="square" anchor="t" anchorCtr="0">
            <a:spAutoFit/>
          </a:bodyPr>
          <a:lstStyle>
            <a:lvl1pPr algn="l">
              <a:defRPr sz="3300" kern="1200" spc="-188" baseline="0">
                <a:solidFill>
                  <a:srgbClr val="FF4F1F"/>
                </a:solidFill>
                <a:latin typeface="+mn-lt"/>
              </a:defRPr>
            </a:lvl1pPr>
          </a:lstStyle>
          <a:p>
            <a:r>
              <a:rPr lang="en-US" smtClean="0"/>
              <a:t>Click to edit Master title style</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708" y="4155614"/>
            <a:ext cx="1721325" cy="749351"/>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Cover 3 - Warm Red">
    <p:bg>
      <p:bgPr>
        <a:solidFill>
          <a:srgbClr val="FF4F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chemeClr val="bg1"/>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62" y="902661"/>
            <a:ext cx="1818785" cy="791779"/>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Cover 3 - Dark">
    <p:bg>
      <p:bgPr>
        <a:solidFill>
          <a:srgbClr val="4E505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234932"/>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2160984" y="2868570"/>
            <a:ext cx="6640116" cy="1173856"/>
          </a:xfrm>
        </p:spPr>
        <p:txBody>
          <a:bodyPr tIns="90000"/>
          <a:lstStyle>
            <a:lvl1pPr marL="0" indent="0" algn="l">
              <a:buNone/>
              <a:defRPr sz="1800">
                <a:solidFill>
                  <a:schemeClr val="bg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5" name="Straight Connector 4"/>
          <p:cNvCxnSpPr/>
          <p:nvPr userDrawn="1"/>
        </p:nvCxnSpPr>
        <p:spPr>
          <a:xfrm>
            <a:off x="1911281" y="1234931"/>
            <a:ext cx="0" cy="28074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13078"/>
            <a:ext cx="1916314" cy="813475"/>
          </a:xfrm>
          <a:prstGeom prst="rect">
            <a:avLst/>
          </a:prstGeom>
        </p:spPr>
      </p:pic>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3 - White">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 y="886290"/>
            <a:ext cx="1911281" cy="832045"/>
          </a:xfrm>
          <a:prstGeom prst="rect">
            <a:avLst/>
          </a:prstGeom>
        </p:spPr>
      </p:pic>
      <p:sp>
        <p:nvSpPr>
          <p:cNvPr id="14" name="Title 1"/>
          <p:cNvSpPr>
            <a:spLocks noGrp="1"/>
          </p:cNvSpPr>
          <p:nvPr>
            <p:ph type="ctrTitle"/>
          </p:nvPr>
        </p:nvSpPr>
        <p:spPr>
          <a:xfrm>
            <a:off x="2160985" y="1228198"/>
            <a:ext cx="6640115" cy="1628774"/>
          </a:xfrm>
        </p:spPr>
        <p:txBody>
          <a:bodyPr anchor="b">
            <a:normAutofit/>
          </a:bodyPr>
          <a:lstStyle>
            <a:lvl1pPr algn="l">
              <a:defRPr sz="4500">
                <a:solidFill>
                  <a:srgbClr val="FF4F1F"/>
                </a:solidFill>
                <a:latin typeface="+mn-lt"/>
              </a:defRPr>
            </a:lvl1pPr>
          </a:lstStyle>
          <a:p>
            <a:r>
              <a:rPr lang="en-US" smtClean="0"/>
              <a:t>Click to edit Master title style</a:t>
            </a:r>
            <a:endParaRPr lang="en-US" dirty="0"/>
          </a:p>
        </p:txBody>
      </p:sp>
      <p:sp>
        <p:nvSpPr>
          <p:cNvPr id="15" name="Subtitle 2"/>
          <p:cNvSpPr>
            <a:spLocks noGrp="1"/>
          </p:cNvSpPr>
          <p:nvPr>
            <p:ph type="subTitle" idx="1"/>
          </p:nvPr>
        </p:nvSpPr>
        <p:spPr>
          <a:xfrm>
            <a:off x="2160984" y="2861835"/>
            <a:ext cx="6640116" cy="1173856"/>
          </a:xfrm>
        </p:spPr>
        <p:txBody>
          <a:bodyPr/>
          <a:lstStyle>
            <a:lvl1pPr marL="0" indent="0" algn="l">
              <a:buNone/>
              <a:defRPr sz="1800">
                <a:solidFill>
                  <a:srgbClr val="666666"/>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cxnSp>
        <p:nvCxnSpPr>
          <p:cNvPr id="16" name="Straight Connector 15"/>
          <p:cNvCxnSpPr/>
          <p:nvPr userDrawn="1"/>
        </p:nvCxnSpPr>
        <p:spPr>
          <a:xfrm>
            <a:off x="1911281" y="1228197"/>
            <a:ext cx="0" cy="2807494"/>
          </a:xfrm>
          <a:prstGeom prst="line">
            <a:avLst/>
          </a:prstGeom>
          <a:ln>
            <a:solidFill>
              <a:srgbClr val="666666"/>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14325"/>
            <a:ext cx="8458200" cy="58314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897731"/>
            <a:ext cx="8458201" cy="3564732"/>
          </a:xfrm>
          <a:prstGeom prst="rect">
            <a:avLst/>
          </a:prstGeom>
        </p:spPr>
        <p:txBody>
          <a:bodyPr vert="horz" lIns="0" tIns="18000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1491625" y="4713051"/>
            <a:ext cx="1624520" cy="284534"/>
          </a:xfrm>
          <a:prstGeom prst="rect">
            <a:avLst/>
          </a:prstGeom>
        </p:spPr>
        <p:txBody>
          <a:bodyPr vert="horz" lIns="0" tIns="0" rIns="0" bIns="0" rtlCol="0" anchor="t" anchorCtr="0"/>
          <a:lstStyle>
            <a:lvl1pPr algn="l">
              <a:defRPr lang="en-US" sz="563" b="0" i="0" kern="1200" smtClean="0">
                <a:solidFill>
                  <a:schemeClr val="bg1">
                    <a:lumMod val="65000"/>
                  </a:schemeClr>
                </a:solidFill>
                <a:effectLst/>
              </a:defRPr>
            </a:lvl1pPr>
          </a:lstStyle>
          <a:p>
            <a:r>
              <a:rPr lang="en-US" dirty="0" err="1" smtClean="0"/>
              <a:t>Genesys</a:t>
            </a:r>
            <a:r>
              <a:rPr lang="en-US" dirty="0" smtClean="0"/>
              <a:t> confidential and proprietary information. Unauthorized disclosure is prohibited.</a:t>
            </a:r>
            <a:endParaRPr lang="en-US" dirty="0"/>
          </a:p>
        </p:txBody>
      </p:sp>
      <p:sp>
        <p:nvSpPr>
          <p:cNvPr id="6" name="Slide Number Placeholder 5"/>
          <p:cNvSpPr>
            <a:spLocks noGrp="1"/>
          </p:cNvSpPr>
          <p:nvPr>
            <p:ph type="sldNum" sz="quarter" idx="4"/>
          </p:nvPr>
        </p:nvSpPr>
        <p:spPr>
          <a:xfrm>
            <a:off x="6890147" y="4662649"/>
            <a:ext cx="1910954" cy="273844"/>
          </a:xfrm>
          <a:prstGeom prst="rect">
            <a:avLst/>
          </a:prstGeom>
        </p:spPr>
        <p:txBody>
          <a:bodyPr vert="horz" lIns="90000" tIns="45720" rIns="0" bIns="45720" rtlCol="0" anchor="ctr"/>
          <a:lstStyle>
            <a:lvl1pPr algn="r">
              <a:defRPr sz="750">
                <a:solidFill>
                  <a:schemeClr val="tx1">
                    <a:tint val="75000"/>
                  </a:schemeClr>
                </a:solidFill>
              </a:defRPr>
            </a:lvl1pPr>
          </a:lstStyle>
          <a:p>
            <a:fld id="{20CFEDCE-3BD6-9940-A642-E28DD407BF5F}" type="slidenum">
              <a:rPr lang="en-US" smtClean="0"/>
              <a:pPr/>
              <a:t>‹#›</a:t>
            </a:fld>
            <a:endParaRPr lang="en-US" dirty="0"/>
          </a:p>
        </p:txBody>
      </p:sp>
    </p:spTree>
    <p:extLst>
      <p:ext uri="{BB962C8B-B14F-4D97-AF65-F5344CB8AC3E}">
        <p14:creationId xmlns:p14="http://schemas.microsoft.com/office/powerpoint/2010/main" val="988585463"/>
      </p:ext>
    </p:extLst>
  </p:cSld>
  <p:clrMap bg1="lt1" tx1="dk1" bg2="lt2" tx2="dk2" accent1="accent1" accent2="accent2" accent3="accent3" accent4="accent4" accent5="accent5" accent6="accent6" hlink="hlink" folHlink="folHlink"/>
  <p:sldLayoutIdLst>
    <p:sldLayoutId id="2147484033" r:id="rId1"/>
    <p:sldLayoutId id="2147484051" r:id="rId2"/>
    <p:sldLayoutId id="2147484045" r:id="rId3"/>
    <p:sldLayoutId id="2147484054" r:id="rId4"/>
    <p:sldLayoutId id="2147484055" r:id="rId5"/>
    <p:sldLayoutId id="2147484056" r:id="rId6"/>
    <p:sldLayoutId id="2147484050" r:id="rId7"/>
    <p:sldLayoutId id="2147484053" r:id="rId8"/>
    <p:sldLayoutId id="2147484052" r:id="rId9"/>
    <p:sldLayoutId id="2147484057" r:id="rId10"/>
    <p:sldLayoutId id="2147484058" r:id="rId11"/>
    <p:sldLayoutId id="2147484034" r:id="rId12"/>
    <p:sldLayoutId id="2147484036" r:id="rId13"/>
    <p:sldLayoutId id="2147484037" r:id="rId14"/>
    <p:sldLayoutId id="2147484048" r:id="rId15"/>
    <p:sldLayoutId id="2147484038" r:id="rId16"/>
    <p:sldLayoutId id="2147484039" r:id="rId17"/>
    <p:sldLayoutId id="2147484049" r:id="rId18"/>
    <p:sldLayoutId id="2147484040" r:id="rId19"/>
    <p:sldLayoutId id="2147484041" r:id="rId20"/>
    <p:sldLayoutId id="2147484047" r:id="rId21"/>
    <p:sldLayoutId id="2147484071" r:id="rId22"/>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000" kern="1200" spc="-113">
          <a:solidFill>
            <a:srgbClr val="FF4F1F"/>
          </a:solidFill>
          <a:latin typeface="+mj-lt"/>
          <a:ea typeface="+mj-ea"/>
          <a:cs typeface="+mj-cs"/>
        </a:defRPr>
      </a:lvl1pPr>
    </p:titleStyle>
    <p:body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pos="3560" userDrawn="1">
          <p15:clr>
            <a:srgbClr val="F26B43"/>
          </p15:clr>
        </p15:guide>
        <p15:guide id="3" pos="4241" userDrawn="1">
          <p15:clr>
            <a:srgbClr val="F26B43"/>
          </p15:clr>
        </p15:guide>
        <p15:guide id="4" pos="4922" userDrawn="1">
          <p15:clr>
            <a:srgbClr val="F26B43"/>
          </p15:clr>
        </p15:guide>
        <p15:guide id="6" pos="2200" userDrawn="1">
          <p15:clr>
            <a:srgbClr val="F26B43"/>
          </p15:clr>
        </p15:guide>
        <p15:guide id="7" pos="1520" userDrawn="1">
          <p15:clr>
            <a:srgbClr val="F26B43"/>
          </p15:clr>
        </p15:guide>
        <p15:guide id="8" pos="862" userDrawn="1">
          <p15:clr>
            <a:srgbClr val="F26B43"/>
          </p15:clr>
        </p15:guide>
        <p15:guide id="10" orient="horz" pos="2934" userDrawn="1">
          <p15:clr>
            <a:srgbClr val="F26B43"/>
          </p15:clr>
        </p15:guide>
        <p15:guide id="11" orient="horz" pos="2811" userDrawn="1">
          <p15:clr>
            <a:srgbClr val="F26B43"/>
          </p15:clr>
        </p15:guide>
        <p15:guide id="12" pos="216" userDrawn="1">
          <p15:clr>
            <a:srgbClr val="F26B43"/>
          </p15:clr>
        </p15:guide>
        <p15:guide id="13" pos="5544" userDrawn="1">
          <p15:clr>
            <a:srgbClr val="F26B43"/>
          </p15:clr>
        </p15:guide>
        <p15:guide id="16" orient="horz" pos="1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16.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0985" y="1160204"/>
            <a:ext cx="6821322" cy="929849"/>
          </a:xfrm>
        </p:spPr>
        <p:txBody>
          <a:bodyPr>
            <a:normAutofit fontScale="90000"/>
          </a:bodyPr>
          <a:lstStyle/>
          <a:p>
            <a:r>
              <a:rPr lang="en-US" dirty="0" smtClean="0"/>
              <a:t>Building Robust Microservices with Spring Cloud</a:t>
            </a:r>
            <a:endParaRPr lang="en-US" dirty="0"/>
          </a:p>
        </p:txBody>
      </p:sp>
      <p:sp>
        <p:nvSpPr>
          <p:cNvPr id="3" name="Subtitle 2"/>
          <p:cNvSpPr>
            <a:spLocks noGrp="1"/>
          </p:cNvSpPr>
          <p:nvPr>
            <p:ph type="subTitle" idx="1"/>
          </p:nvPr>
        </p:nvSpPr>
        <p:spPr>
          <a:xfrm>
            <a:off x="2160985" y="2090053"/>
            <a:ext cx="6640116" cy="1283191"/>
          </a:xfrm>
        </p:spPr>
        <p:txBody>
          <a:bodyPr>
            <a:normAutofit fontScale="92500" lnSpcReduction="20000"/>
          </a:bodyPr>
          <a:lstStyle/>
          <a:p>
            <a:r>
              <a:rPr lang="en-US" dirty="0" smtClean="0"/>
              <a:t>Moving beyond just simple, REST based services</a:t>
            </a:r>
          </a:p>
          <a:p>
            <a:r>
              <a:rPr lang="en-US" dirty="0"/>
              <a:t> </a:t>
            </a:r>
            <a:r>
              <a:rPr lang="en-US" dirty="0" smtClean="0"/>
              <a:t>                                                  John Carnell</a:t>
            </a:r>
            <a:br>
              <a:rPr lang="en-US" dirty="0" smtClean="0"/>
            </a:br>
            <a:r>
              <a:rPr lang="en-US" dirty="0" smtClean="0"/>
              <a:t>			         </a:t>
            </a:r>
            <a:r>
              <a:rPr lang="en-US" dirty="0" err="1" smtClean="0"/>
              <a:t>Genesys</a:t>
            </a:r>
            <a:r>
              <a:rPr lang="en-US" dirty="0" smtClean="0"/>
              <a:t>	</a:t>
            </a:r>
            <a:br>
              <a:rPr lang="en-US" dirty="0" smtClean="0"/>
            </a:br>
            <a:endParaRPr lang="en-US" dirty="0" smtClean="0"/>
          </a:p>
          <a:p>
            <a:endParaRPr lang="en-US" dirty="0"/>
          </a:p>
          <a:p>
            <a:endParaRPr lang="en-US" dirty="0"/>
          </a:p>
        </p:txBody>
      </p:sp>
    </p:spTree>
    <p:extLst>
      <p:ext uri="{BB962C8B-B14F-4D97-AF65-F5344CB8AC3E}">
        <p14:creationId xmlns:p14="http://schemas.microsoft.com/office/powerpoint/2010/main" val="165786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Spring Cloud</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10</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97467"/>
            <a:ext cx="4498784" cy="3756219"/>
          </a:xfrm>
          <a:prstGeom prst="rect">
            <a:avLst/>
          </a:prstGeom>
        </p:spPr>
      </p:pic>
      <p:sp>
        <p:nvSpPr>
          <p:cNvPr id="7" name="Content Placeholder 2"/>
          <p:cNvSpPr>
            <a:spLocks noGrp="1"/>
          </p:cNvSpPr>
          <p:nvPr>
            <p:ph idx="1"/>
          </p:nvPr>
        </p:nvSpPr>
        <p:spPr>
          <a:xfrm>
            <a:off x="5695854" y="473984"/>
            <a:ext cx="3389970" cy="4179702"/>
          </a:xfrm>
        </p:spPr>
        <p:txBody>
          <a:bodyPr>
            <a:normAutofit fontScale="92500" lnSpcReduction="10000"/>
          </a:bodyPr>
          <a:lstStyle/>
          <a:p>
            <a:pPr marL="0" indent="0">
              <a:buNone/>
            </a:pPr>
            <a:r>
              <a:rPr lang="en-US" b="1" dirty="0" smtClean="0"/>
              <a:t>What is Spring Cloud?</a:t>
            </a:r>
          </a:p>
          <a:p>
            <a:r>
              <a:rPr lang="en-US" dirty="0" smtClean="0"/>
              <a:t>Spring framework that wrappers many open-source Microservice tools</a:t>
            </a:r>
          </a:p>
          <a:p>
            <a:pPr lvl="1"/>
            <a:r>
              <a:rPr lang="en-US" dirty="0" smtClean="0"/>
              <a:t>Netflix</a:t>
            </a:r>
          </a:p>
          <a:p>
            <a:pPr lvl="1"/>
            <a:r>
              <a:rPr lang="en-US" dirty="0" smtClean="0"/>
              <a:t>Consul</a:t>
            </a:r>
          </a:p>
          <a:p>
            <a:r>
              <a:rPr lang="en-US" dirty="0" smtClean="0"/>
              <a:t>Geared towards making them easy to consume with Spring</a:t>
            </a:r>
          </a:p>
          <a:p>
            <a:r>
              <a:rPr lang="en-US" dirty="0" smtClean="0"/>
              <a:t>The keyword is consumable.</a:t>
            </a:r>
          </a:p>
          <a:p>
            <a:pPr lvl="1"/>
            <a:r>
              <a:rPr lang="en-US" dirty="0" smtClean="0"/>
              <a:t>Heavily annotation-driven</a:t>
            </a:r>
          </a:p>
          <a:p>
            <a:pPr lvl="1"/>
            <a:r>
              <a:rPr lang="en-US" dirty="0" smtClean="0"/>
              <a:t>Almost everything is a service</a:t>
            </a:r>
          </a:p>
          <a:p>
            <a:pPr lvl="2"/>
            <a:r>
              <a:rPr lang="en-US" dirty="0" smtClean="0"/>
              <a:t>Spring Cloud Config</a:t>
            </a:r>
          </a:p>
          <a:p>
            <a:pPr lvl="2"/>
            <a:r>
              <a:rPr lang="en-US" dirty="0" smtClean="0"/>
              <a:t>Spring Cloud Service Discovery</a:t>
            </a:r>
          </a:p>
          <a:p>
            <a:pPr lvl="2"/>
            <a:r>
              <a:rPr lang="en-US" dirty="0" smtClean="0"/>
              <a:t>Spring Cloud Routing</a:t>
            </a:r>
          </a:p>
          <a:p>
            <a:pPr lvl="2"/>
            <a:r>
              <a:rPr lang="en-US" dirty="0" smtClean="0"/>
              <a:t>Spring Cloud Security</a:t>
            </a:r>
          </a:p>
          <a:p>
            <a:pPr lvl="2"/>
            <a:r>
              <a:rPr lang="en-US" dirty="0" smtClean="0"/>
              <a:t>Spring Cloud Sleuth</a:t>
            </a:r>
            <a:endParaRPr lang="en-US" dirty="0"/>
          </a:p>
        </p:txBody>
      </p:sp>
      <p:sp>
        <p:nvSpPr>
          <p:cNvPr id="8" name="Right Arrow 7"/>
          <p:cNvSpPr/>
          <p:nvPr/>
        </p:nvSpPr>
        <p:spPr>
          <a:xfrm rot="10800000">
            <a:off x="4942505" y="2329527"/>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729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Configuration management with Spring Cloud Config Server</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11</a:t>
            </a:fld>
            <a:endParaRPr lang="en-US" dirty="0"/>
          </a:p>
        </p:txBody>
      </p:sp>
    </p:spTree>
    <p:extLst>
      <p:ext uri="{BB962C8B-B14F-4D97-AF65-F5344CB8AC3E}">
        <p14:creationId xmlns:p14="http://schemas.microsoft.com/office/powerpoint/2010/main" val="1850635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Begin:  Application Configuration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97467"/>
            <a:ext cx="5375996" cy="3627493"/>
          </a:xfrm>
          <a:prstGeom prst="rect">
            <a:avLst/>
          </a:prstGeom>
        </p:spPr>
      </p:pic>
      <p:sp>
        <p:nvSpPr>
          <p:cNvPr id="8" name="Content Placeholder 7"/>
          <p:cNvSpPr>
            <a:spLocks noGrp="1"/>
          </p:cNvSpPr>
          <p:nvPr>
            <p:ph idx="1"/>
          </p:nvPr>
        </p:nvSpPr>
        <p:spPr>
          <a:xfrm>
            <a:off x="6088566" y="791188"/>
            <a:ext cx="3033132" cy="3373792"/>
          </a:xfrm>
        </p:spPr>
        <p:txBody>
          <a:bodyPr>
            <a:normAutofit/>
          </a:bodyPr>
          <a:lstStyle/>
          <a:p>
            <a:pPr defTabSz="914400">
              <a:spcBef>
                <a:spcPts val="0"/>
              </a:spcBef>
              <a:buClrTx/>
            </a:pPr>
            <a:r>
              <a:rPr lang="en-US" dirty="0" smtClean="0"/>
              <a:t>Application configuration management is a cornerstone of building a microservice application</a:t>
            </a:r>
          </a:p>
          <a:p>
            <a:pPr defTabSz="914400">
              <a:spcBef>
                <a:spcPts val="0"/>
              </a:spcBef>
              <a:buClrTx/>
            </a:pPr>
            <a:r>
              <a:rPr lang="en-US" dirty="0" smtClean="0"/>
              <a:t>Key principles of configuration management</a:t>
            </a:r>
          </a:p>
          <a:p>
            <a:pPr lvl="1" defTabSz="914400">
              <a:spcBef>
                <a:spcPts val="0"/>
              </a:spcBef>
              <a:buClrTx/>
            </a:pPr>
            <a:r>
              <a:rPr lang="en-US" dirty="0" smtClean="0"/>
              <a:t>Segregate</a:t>
            </a:r>
          </a:p>
          <a:p>
            <a:pPr lvl="1" defTabSz="914400">
              <a:spcBef>
                <a:spcPts val="0"/>
              </a:spcBef>
              <a:buClrTx/>
            </a:pPr>
            <a:r>
              <a:rPr lang="en-US" dirty="0" smtClean="0"/>
              <a:t>Abstract</a:t>
            </a:r>
          </a:p>
          <a:p>
            <a:pPr lvl="1" defTabSz="914400">
              <a:spcBef>
                <a:spcPts val="0"/>
              </a:spcBef>
              <a:buClrTx/>
            </a:pPr>
            <a:r>
              <a:rPr lang="en-US" dirty="0" smtClean="0"/>
              <a:t>Centralize</a:t>
            </a:r>
          </a:p>
          <a:p>
            <a:pPr lvl="1" defTabSz="914400">
              <a:spcBef>
                <a:spcPts val="0"/>
              </a:spcBef>
              <a:buClrTx/>
            </a:pPr>
            <a:r>
              <a:rPr lang="en-US" dirty="0" smtClean="0"/>
              <a:t>Harden</a:t>
            </a:r>
          </a:p>
          <a:p>
            <a:pPr defTabSz="914400">
              <a:spcBef>
                <a:spcPts val="0"/>
              </a:spcBef>
              <a:buClrTx/>
            </a:pPr>
            <a:r>
              <a:rPr lang="en-US" dirty="0" smtClean="0"/>
              <a:t>Human error and accidental complexity are real</a:t>
            </a:r>
            <a:endParaRPr lang="en-US" dirty="0"/>
          </a:p>
        </p:txBody>
      </p:sp>
      <p:sp>
        <p:nvSpPr>
          <p:cNvPr id="9" name="Right Arrow 8"/>
          <p:cNvSpPr/>
          <p:nvPr/>
        </p:nvSpPr>
        <p:spPr>
          <a:xfrm rot="10800000">
            <a:off x="5293768" y="2042140"/>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2262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Spring Cloud Config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13</a:t>
            </a:fld>
            <a:endParaRPr lang="en-US" dirty="0"/>
          </a:p>
        </p:txBody>
      </p:sp>
      <p:sp>
        <p:nvSpPr>
          <p:cNvPr id="6" name="Content Placeholder 2"/>
          <p:cNvSpPr>
            <a:spLocks noGrp="1"/>
          </p:cNvSpPr>
          <p:nvPr>
            <p:ph idx="1"/>
          </p:nvPr>
        </p:nvSpPr>
        <p:spPr>
          <a:xfrm>
            <a:off x="4956717" y="819673"/>
            <a:ext cx="3771170" cy="3842976"/>
          </a:xfrm>
        </p:spPr>
        <p:txBody>
          <a:bodyPr>
            <a:normAutofit fontScale="85000" lnSpcReduction="10000"/>
          </a:bodyPr>
          <a:lstStyle/>
          <a:p>
            <a:r>
              <a:rPr lang="en-US" dirty="0" smtClean="0"/>
              <a:t>Spring Cloud Config is a configuration repository for holding service data</a:t>
            </a:r>
          </a:p>
          <a:p>
            <a:r>
              <a:rPr lang="en-US" dirty="0" smtClean="0"/>
              <a:t>As a Spring Boot service starts it will pull down the configuration from the Spring Cloud Config service</a:t>
            </a:r>
          </a:p>
          <a:p>
            <a:r>
              <a:rPr lang="en-US" dirty="0" smtClean="0"/>
              <a:t>Spring Cloud Config</a:t>
            </a:r>
          </a:p>
          <a:p>
            <a:pPr lvl="1"/>
            <a:r>
              <a:rPr lang="en-US" dirty="0" smtClean="0"/>
              <a:t>Is exposed as REST-based microservice</a:t>
            </a:r>
          </a:p>
          <a:p>
            <a:pPr lvl="1"/>
            <a:r>
              <a:rPr lang="en-US" dirty="0" smtClean="0"/>
              <a:t>Integrates tightly with Spring properties</a:t>
            </a:r>
          </a:p>
          <a:p>
            <a:pPr lvl="1"/>
            <a:r>
              <a:rPr lang="en-US" dirty="0" smtClean="0"/>
              <a:t>Supports multiple data stores (Consul, Eureka, GitHub)</a:t>
            </a:r>
          </a:p>
          <a:p>
            <a:pPr lvl="1"/>
            <a:r>
              <a:rPr lang="en-US" dirty="0" smtClean="0"/>
              <a:t>Supports encryption of sensitive properties</a:t>
            </a:r>
          </a:p>
          <a:p>
            <a:pPr lvl="1"/>
            <a:r>
              <a:rPr lang="en-US" dirty="0" smtClean="0"/>
              <a:t>Dynamic refreshing of properties</a:t>
            </a:r>
          </a:p>
          <a:p>
            <a:pPr lvl="1"/>
            <a:r>
              <a:rPr lang="en-US" dirty="0" smtClean="0"/>
              <a:t>Ensures that every instance of a service that boots will have the exact same configuration</a:t>
            </a:r>
          </a:p>
          <a:p>
            <a:pPr lvl="1"/>
            <a:r>
              <a:rPr lang="en-US" dirty="0" smtClean="0"/>
              <a:t>Configuration management is a critical part of any service management environment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897467"/>
            <a:ext cx="3522458" cy="2982726"/>
          </a:xfrm>
          <a:prstGeom prst="rect">
            <a:avLst/>
          </a:prstGeom>
        </p:spPr>
      </p:pic>
      <p:sp>
        <p:nvSpPr>
          <p:cNvPr id="7" name="Right Arrow 6"/>
          <p:cNvSpPr/>
          <p:nvPr/>
        </p:nvSpPr>
        <p:spPr>
          <a:xfrm rot="10800000">
            <a:off x="4173984" y="2323258"/>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5469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Config in Action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13" y="826604"/>
            <a:ext cx="5165801" cy="3836045"/>
          </a:xfrm>
          <a:prstGeom prst="rect">
            <a:avLst/>
          </a:prstGeom>
        </p:spPr>
      </p:pic>
    </p:spTree>
    <p:extLst>
      <p:ext uri="{BB962C8B-B14F-4D97-AF65-F5344CB8AC3E}">
        <p14:creationId xmlns:p14="http://schemas.microsoft.com/office/powerpoint/2010/main" val="1635381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1371145"/>
          </a:xfrm>
        </p:spPr>
        <p:txBody>
          <a:bodyPr/>
          <a:lstStyle/>
          <a:p>
            <a:r>
              <a:rPr lang="en-US" dirty="0" smtClean="0"/>
              <a:t>Service discovery and routing with Spring Cloud, Netflix Eureka and Zuul</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15</a:t>
            </a:fld>
            <a:endParaRPr lang="en-US" dirty="0"/>
          </a:p>
        </p:txBody>
      </p:sp>
    </p:spTree>
    <p:extLst>
      <p:ext uri="{BB962C8B-B14F-4D97-AF65-F5344CB8AC3E}">
        <p14:creationId xmlns:p14="http://schemas.microsoft.com/office/powerpoint/2010/main" val="1082171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Discovery:  Finding  Your Service</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4" y="724829"/>
            <a:ext cx="4729953" cy="3808141"/>
          </a:xfrm>
          <a:prstGeom prst="rect">
            <a:avLst/>
          </a:prstGeom>
        </p:spPr>
      </p:pic>
      <p:sp>
        <p:nvSpPr>
          <p:cNvPr id="9" name="Content Placeholder 2"/>
          <p:cNvSpPr>
            <a:spLocks noGrp="1"/>
          </p:cNvSpPr>
          <p:nvPr>
            <p:ph idx="1"/>
          </p:nvPr>
        </p:nvSpPr>
        <p:spPr>
          <a:xfrm>
            <a:off x="5564458" y="724829"/>
            <a:ext cx="4047893" cy="37894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Service discovery is the mechanism in which clients locate an instance of a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Service registration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Client lookup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Health monitoring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dirty="0" smtClean="0"/>
              <a:t>Resiliency and redundancy</a:t>
            </a:r>
            <a:endParaRPr lang="en-US" dirty="0"/>
          </a:p>
        </p:txBody>
      </p:sp>
      <p:sp>
        <p:nvSpPr>
          <p:cNvPr id="10" name="Right Arrow 9"/>
          <p:cNvSpPr/>
          <p:nvPr/>
        </p:nvSpPr>
        <p:spPr>
          <a:xfrm rot="10800000">
            <a:off x="4805997" y="2204184"/>
            <a:ext cx="53004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0056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Feign and Ribbon:  How a Spring client finds a service </a:t>
            </a:r>
            <a:endParaRPr lang="en-US" dirty="0"/>
          </a:p>
        </p:txBody>
      </p:sp>
      <p:sp>
        <p:nvSpPr>
          <p:cNvPr id="6" name="Slide Number Placeholder 5"/>
          <p:cNvSpPr>
            <a:spLocks noGrp="1"/>
          </p:cNvSpPr>
          <p:nvPr>
            <p:ph type="sldNum" sz="quarter" idx="12"/>
          </p:nvPr>
        </p:nvSpPr>
        <p:spPr>
          <a:xfrm>
            <a:off x="6890147" y="4682313"/>
            <a:ext cx="1910954" cy="273844"/>
          </a:xfrm>
        </p:spPr>
        <p:txBody>
          <a:bodyPr/>
          <a:lstStyle/>
          <a:p>
            <a:fld id="{20CFEDCE-3BD6-9940-A642-E28DD407BF5F}" type="slidenum">
              <a:rPr lang="en-US" smtClean="0"/>
              <a:pPr/>
              <a:t>17</a:t>
            </a:fld>
            <a:endParaRPr lang="en-US"/>
          </a:p>
        </p:txBody>
      </p:sp>
      <p:sp>
        <p:nvSpPr>
          <p:cNvPr id="10" name="Right Arrow 9"/>
          <p:cNvSpPr/>
          <p:nvPr/>
        </p:nvSpPr>
        <p:spPr>
          <a:xfrm rot="10800000">
            <a:off x="5062655" y="2269169"/>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75" y="702149"/>
            <a:ext cx="6839788" cy="3836570"/>
          </a:xfrm>
          <a:prstGeom prst="rect">
            <a:avLst/>
          </a:prstGeom>
        </p:spPr>
      </p:pic>
    </p:spTree>
    <p:extLst>
      <p:ext uri="{BB962C8B-B14F-4D97-AF65-F5344CB8AC3E}">
        <p14:creationId xmlns:p14="http://schemas.microsoft.com/office/powerpoint/2010/main" val="11849514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Zuul:  Building a service gateway</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23" y="1119865"/>
            <a:ext cx="4806633" cy="3365204"/>
          </a:xfrm>
          <a:prstGeom prst="rect">
            <a:avLst/>
          </a:prstGeom>
        </p:spPr>
      </p:pic>
      <p:sp>
        <p:nvSpPr>
          <p:cNvPr id="7" name="Content Placeholder 2"/>
          <p:cNvSpPr>
            <a:spLocks noGrp="1"/>
          </p:cNvSpPr>
          <p:nvPr>
            <p:ph idx="1"/>
          </p:nvPr>
        </p:nvSpPr>
        <p:spPr>
          <a:xfrm>
            <a:off x="6384073" y="873168"/>
            <a:ext cx="2720898" cy="3789481"/>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service gateway acts an intermediary between the service client and the service.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client has a single URL to invoke.</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traffic cop.</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Service gateway acts as a Policy Enforcement Point (PEP)</a:t>
            </a:r>
          </a:p>
          <a:p>
            <a:pPr marL="711994" lvl="1" indent="-342900" defTabSz="914400">
              <a:spcBef>
                <a:spcPts val="0"/>
              </a:spcBef>
              <a:buClrTx/>
              <a:buFontTx/>
              <a:buAutoNum type="arabicPeriod"/>
            </a:pPr>
            <a:r>
              <a:rPr lang="en-US" dirty="0" smtClean="0"/>
              <a:t>Static routing</a:t>
            </a:r>
          </a:p>
          <a:p>
            <a:pPr marL="711994" lvl="1" indent="-342900" defTabSz="914400">
              <a:spcBef>
                <a:spcPts val="0"/>
              </a:spcBef>
              <a:buClrTx/>
              <a:buFontTx/>
              <a:buAutoNum type="arabicPeriod"/>
            </a:pPr>
            <a:r>
              <a:rPr lang="en-US" dirty="0" smtClean="0"/>
              <a:t>Dynamic routing </a:t>
            </a:r>
          </a:p>
          <a:p>
            <a:pPr marL="711994" lvl="1" indent="-342900" defTabSz="914400">
              <a:spcBef>
                <a:spcPts val="0"/>
              </a:spcBef>
              <a:buClrTx/>
              <a:buFontTx/>
              <a:buAutoNum type="arabicPeriod"/>
            </a:pPr>
            <a:r>
              <a:rPr lang="en-US" dirty="0" smtClean="0"/>
              <a:t>Authentication/Authorization</a:t>
            </a:r>
          </a:p>
          <a:p>
            <a:pPr marL="711994" lvl="1" indent="-342900" defTabSz="914400">
              <a:spcBef>
                <a:spcPts val="0"/>
              </a:spcBef>
              <a:buClrTx/>
              <a:buFontTx/>
              <a:buAutoNum type="arabicPeriod"/>
            </a:pPr>
            <a:r>
              <a:rPr lang="en-US" dirty="0" smtClean="0"/>
              <a:t>Metric collection, rate limiting</a:t>
            </a:r>
            <a:endParaRPr lang="en-US" dirty="0"/>
          </a:p>
        </p:txBody>
      </p:sp>
      <p:sp>
        <p:nvSpPr>
          <p:cNvPr id="8" name="Right Arrow 7"/>
          <p:cNvSpPr/>
          <p:nvPr/>
        </p:nvSpPr>
        <p:spPr>
          <a:xfrm rot="10800000">
            <a:off x="5444309"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607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Policy Enforcement</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625" y="787919"/>
            <a:ext cx="4315522" cy="3984278"/>
          </a:xfrm>
          <a:prstGeom prst="rect">
            <a:avLst/>
          </a:prstGeom>
        </p:spPr>
      </p:pic>
    </p:spTree>
    <p:extLst>
      <p:ext uri="{BB962C8B-B14F-4D97-AF65-F5344CB8AC3E}">
        <p14:creationId xmlns:p14="http://schemas.microsoft.com/office/powerpoint/2010/main" val="623147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Speaker</a:t>
            </a:r>
            <a:endParaRPr lang="en-US" dirty="0"/>
          </a:p>
        </p:txBody>
      </p:sp>
      <p:sp>
        <p:nvSpPr>
          <p:cNvPr id="3" name="Content Placeholder 2"/>
          <p:cNvSpPr>
            <a:spLocks noGrp="1"/>
          </p:cNvSpPr>
          <p:nvPr>
            <p:ph idx="1"/>
          </p:nvPr>
        </p:nvSpPr>
        <p:spPr>
          <a:xfrm>
            <a:off x="2408662" y="668867"/>
            <a:ext cx="4969427" cy="3523991"/>
          </a:xfrm>
        </p:spPr>
        <p:txBody>
          <a:bodyPr numCol="1">
            <a:noAutofit/>
          </a:bodyPr>
          <a:lstStyle/>
          <a:p>
            <a:pPr marL="0" indent="0">
              <a:buNone/>
            </a:pPr>
            <a:r>
              <a:rPr lang="en-US" sz="1400" dirty="0" smtClean="0"/>
              <a:t>JOHN  </a:t>
            </a:r>
            <a:r>
              <a:rPr lang="en-US" sz="1400" dirty="0"/>
              <a:t>CARNELL  is a senior cloud engineer at </a:t>
            </a:r>
            <a:r>
              <a:rPr lang="en-US" sz="1400" dirty="0" err="1"/>
              <a:t>Genesys</a:t>
            </a:r>
            <a:r>
              <a:rPr lang="en-US" sz="1400" dirty="0"/>
              <a:t>, where </a:t>
            </a:r>
            <a:r>
              <a:rPr lang="en-US" sz="1400" dirty="0" smtClean="0"/>
              <a:t>he works </a:t>
            </a:r>
            <a:r>
              <a:rPr lang="en-US" sz="1400" dirty="0"/>
              <a:t>in </a:t>
            </a:r>
            <a:r>
              <a:rPr lang="en-US" sz="1400" dirty="0" err="1"/>
              <a:t>Genesys’s</a:t>
            </a:r>
            <a:r>
              <a:rPr lang="en-US" sz="1400" dirty="0"/>
              <a:t> </a:t>
            </a:r>
            <a:r>
              <a:rPr lang="en-US" sz="1400" dirty="0" err="1"/>
              <a:t>PureCloud</a:t>
            </a:r>
            <a:r>
              <a:rPr lang="en-US" sz="1400" dirty="0"/>
              <a:t> division. John spends the majority </a:t>
            </a:r>
            <a:r>
              <a:rPr lang="en-US" sz="1400" dirty="0" smtClean="0"/>
              <a:t>of his </a:t>
            </a:r>
            <a:r>
              <a:rPr lang="en-US" sz="1400" dirty="0"/>
              <a:t>day hands-on building telephony-based microservices using </a:t>
            </a:r>
            <a:r>
              <a:rPr lang="en-US" sz="1400" dirty="0" smtClean="0"/>
              <a:t>the AWS  </a:t>
            </a:r>
            <a:r>
              <a:rPr lang="en-US" sz="1400" dirty="0"/>
              <a:t>platform. His day-to-day job is designing and </a:t>
            </a:r>
            <a:r>
              <a:rPr lang="en-US" sz="1400" dirty="0" smtClean="0"/>
              <a:t>building microservices </a:t>
            </a:r>
            <a:r>
              <a:rPr lang="en-US" sz="1400" dirty="0"/>
              <a:t>across a number of technology platforms </a:t>
            </a:r>
            <a:r>
              <a:rPr lang="en-US" sz="1400" dirty="0" smtClean="0"/>
              <a:t>including Java</a:t>
            </a:r>
            <a:r>
              <a:rPr lang="en-US" sz="1400" dirty="0"/>
              <a:t>, </a:t>
            </a:r>
            <a:r>
              <a:rPr lang="en-US" sz="1400" dirty="0" err="1"/>
              <a:t>Clojure</a:t>
            </a:r>
            <a:r>
              <a:rPr lang="en-US" sz="1400" dirty="0"/>
              <a:t>, and Go.</a:t>
            </a:r>
          </a:p>
          <a:p>
            <a:pPr marL="0" indent="0">
              <a:buNone/>
            </a:pPr>
            <a:r>
              <a:rPr lang="en-US" sz="1400" dirty="0"/>
              <a:t>John is a prolific speaker and writer. He regularly speaks at local user groups </a:t>
            </a:r>
            <a:r>
              <a:rPr lang="en-US" sz="1400" dirty="0" smtClean="0"/>
              <a:t>and has </a:t>
            </a:r>
            <a:r>
              <a:rPr lang="en-US" sz="1400" dirty="0"/>
              <a:t>been a regular speaker on the “The No Fluff Just Stuff Software Symposium.” </a:t>
            </a:r>
            <a:r>
              <a:rPr lang="en-US" sz="1400" dirty="0" smtClean="0"/>
              <a:t>Over the </a:t>
            </a:r>
            <a:r>
              <a:rPr lang="en-US" sz="1400" dirty="0"/>
              <a:t>last 20 years, John has authored, co-authored, and been a technical reviewer for </a:t>
            </a:r>
            <a:r>
              <a:rPr lang="en-US" sz="1400" dirty="0" smtClean="0"/>
              <a:t>a number </a:t>
            </a:r>
            <a:r>
              <a:rPr lang="en-US" sz="1400" dirty="0"/>
              <a:t>of Java-based technology books and industry publications.</a:t>
            </a:r>
          </a:p>
          <a:p>
            <a:pPr marL="0" indent="0">
              <a:buNone/>
            </a:pPr>
            <a:r>
              <a:rPr lang="en-US" sz="1400" dirty="0"/>
              <a:t>John holds a Bachelor of the Arts (BA)  from Marquette University and a Masters </a:t>
            </a:r>
            <a:r>
              <a:rPr lang="en-US" sz="1400" dirty="0" smtClean="0"/>
              <a:t>of Business </a:t>
            </a:r>
            <a:r>
              <a:rPr lang="en-US" sz="1400" dirty="0"/>
              <a:t>Administration (MBA)  from the University of Wisconsin Oshkosh.</a:t>
            </a:r>
          </a:p>
          <a:p>
            <a:pPr marL="0" indent="0">
              <a:buNone/>
            </a:pPr>
            <a:r>
              <a:rPr lang="en-US" sz="1400" dirty="0" smtClean="0"/>
              <a:t>John </a:t>
            </a:r>
            <a:r>
              <a:rPr lang="en-US" sz="1400" dirty="0"/>
              <a:t>can be reached at </a:t>
            </a:r>
            <a:r>
              <a:rPr lang="en-US" sz="1400" dirty="0" err="1" smtClean="0"/>
              <a:t>john_carnell@yahoo.com</a:t>
            </a:r>
            <a:endParaRPr lang="en-US" sz="1400"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 confidential and proprietary information. Unauthorized disclosure is prohibited.</a:t>
            </a:r>
            <a:endParaRPr lang="en-US"/>
          </a:p>
        </p:txBody>
      </p:sp>
      <p:sp>
        <p:nvSpPr>
          <p:cNvPr id="5" name="Slide Number Placeholder 4"/>
          <p:cNvSpPr>
            <a:spLocks noGrp="1"/>
          </p:cNvSpPr>
          <p:nvPr>
            <p:ph type="sldNum" sz="quarter" idx="4"/>
          </p:nvPr>
        </p:nvSpPr>
        <p:spPr/>
        <p:txBody>
          <a:bodyPr/>
          <a:lstStyle/>
          <a:p>
            <a:fld id="{20CFEDCE-3BD6-9940-A642-E28DD407BF5F}" type="slidenum">
              <a:rPr lang="en-US" smtClean="0"/>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3" y="791737"/>
            <a:ext cx="1970638" cy="2291439"/>
          </a:xfrm>
          <a:prstGeom prst="rect">
            <a:avLst/>
          </a:prstGeom>
        </p:spPr>
      </p:pic>
    </p:spTree>
    <p:extLst>
      <p:ext uri="{BB962C8B-B14F-4D97-AF65-F5344CB8AC3E}">
        <p14:creationId xmlns:p14="http://schemas.microsoft.com/office/powerpoint/2010/main" val="198670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Client-side resiliency with Spring Cloud and Hystrix</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20</a:t>
            </a:fld>
            <a:endParaRPr lang="en-US" dirty="0"/>
          </a:p>
        </p:txBody>
      </p:sp>
    </p:spTree>
    <p:extLst>
      <p:ext uri="{BB962C8B-B14F-4D97-AF65-F5344CB8AC3E}">
        <p14:creationId xmlns:p14="http://schemas.microsoft.com/office/powerpoint/2010/main" val="1174257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 have one of those days?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21</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972298"/>
            <a:ext cx="4058359" cy="4106387"/>
          </a:xfrm>
          <a:prstGeom prst="rect">
            <a:avLst/>
          </a:prstGeom>
        </p:spPr>
      </p:pic>
      <p:sp>
        <p:nvSpPr>
          <p:cNvPr id="12" name="Content Placeholder 2"/>
          <p:cNvSpPr>
            <a:spLocks noGrp="1"/>
          </p:cNvSpPr>
          <p:nvPr>
            <p:ph idx="1"/>
          </p:nvPr>
        </p:nvSpPr>
        <p:spPr>
          <a:xfrm>
            <a:off x="5765180" y="605896"/>
            <a:ext cx="3328640" cy="3789481"/>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Bad things happen, but they really happen in truly spectacular fashion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In distributed systems, outages are more often then not caused by degradation of a component.</a:t>
            </a:r>
          </a:p>
          <a:p>
            <a:pPr marL="342900" marR="0" lvl="0" indent="-342900" defTabSz="914400" eaLnBrk="1" fontAlgn="auto" latinLnBrk="0" hangingPunct="1">
              <a:lnSpc>
                <a:spcPct val="100000"/>
              </a:lnSpc>
              <a:spcBef>
                <a:spcPts val="0"/>
              </a:spcBef>
              <a:spcAft>
                <a:spcPts val="0"/>
              </a:spcAft>
              <a:buClrTx/>
              <a:buSzTx/>
              <a:buFontTx/>
              <a:buAutoNum type="arabicPeriod"/>
              <a:tabLst/>
              <a:defRPr/>
            </a:pP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Client resiliency patterns help protect the clients consuming a service.</a:t>
            </a:r>
            <a:br>
              <a:rPr lang="en-US" dirty="0" smtClean="0"/>
            </a:br>
            <a:endParaRPr lang="en-US" dirty="0" smtClean="0"/>
          </a:p>
          <a:p>
            <a:pPr marL="342900" marR="0" lvl="0" indent="-342900" defTabSz="914400" eaLnBrk="1" fontAlgn="auto" latinLnBrk="0" hangingPunct="1">
              <a:lnSpc>
                <a:spcPct val="100000"/>
              </a:lnSpc>
              <a:spcBef>
                <a:spcPts val="0"/>
              </a:spcBef>
              <a:spcAft>
                <a:spcPts val="0"/>
              </a:spcAft>
              <a:buClrTx/>
              <a:buSzTx/>
              <a:buFontTx/>
              <a:buAutoNum type="arabicPeriod"/>
              <a:tabLst/>
              <a:defRPr/>
            </a:pPr>
            <a:r>
              <a:rPr lang="en-US" dirty="0" smtClean="0"/>
              <a:t>They also help a service that is running in a degraded state by taking pressure off the system.</a:t>
            </a:r>
            <a:endParaRPr lang="en-US" dirty="0"/>
          </a:p>
        </p:txBody>
      </p:sp>
      <p:sp>
        <p:nvSpPr>
          <p:cNvPr id="13" name="Right Arrow 12"/>
          <p:cNvSpPr/>
          <p:nvPr/>
        </p:nvSpPr>
        <p:spPr>
          <a:xfrm rot="10800000">
            <a:off x="4830992" y="2579442"/>
            <a:ext cx="65252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302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and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633" y="897467"/>
            <a:ext cx="3999780" cy="4258638"/>
          </a:xfrm>
          <a:prstGeom prst="rect">
            <a:avLst/>
          </a:prstGeom>
        </p:spPr>
      </p:pic>
    </p:spTree>
    <p:extLst>
      <p:ext uri="{BB962C8B-B14F-4D97-AF65-F5344CB8AC3E}">
        <p14:creationId xmlns:p14="http://schemas.microsoft.com/office/powerpoint/2010/main" val="2122586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a </a:t>
            </a:r>
            <a:r>
              <a:rPr lang="en-US" dirty="0"/>
              <a:t>c</a:t>
            </a:r>
            <a:r>
              <a:rPr lang="en-US" dirty="0" smtClean="0"/>
              <a:t>ircuit on a bad call</a:t>
            </a:r>
            <a:endParaRPr lang="en-US" dirty="0"/>
          </a:p>
        </p:txBody>
      </p:sp>
      <p:sp>
        <p:nvSpPr>
          <p:cNvPr id="4" name="Slide Number Placeholder 3"/>
          <p:cNvSpPr>
            <a:spLocks noGrp="1"/>
          </p:cNvSpPr>
          <p:nvPr>
            <p:ph type="sldNum" sz="quarter" idx="4"/>
          </p:nvPr>
        </p:nvSpPr>
        <p:spPr/>
        <p:txBody>
          <a:bodyPr/>
          <a:lstStyle/>
          <a:p>
            <a:fld id="{20CFEDCE-3BD6-9940-A642-E28DD407BF5F}"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146" y="804158"/>
            <a:ext cx="6603765" cy="3951801"/>
          </a:xfrm>
          <a:prstGeom prst="rect">
            <a:avLst/>
          </a:prstGeom>
        </p:spPr>
      </p:pic>
    </p:spTree>
    <p:extLst>
      <p:ext uri="{BB962C8B-B14F-4D97-AF65-F5344CB8AC3E}">
        <p14:creationId xmlns:p14="http://schemas.microsoft.com/office/powerpoint/2010/main" val="10725473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Always have a plan b:   Fallback’s in Hystrix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204" y="847342"/>
            <a:ext cx="5890631" cy="3952229"/>
          </a:xfrm>
          <a:prstGeom prst="rect">
            <a:avLst/>
          </a:prstGeom>
        </p:spPr>
      </p:pic>
    </p:spTree>
    <p:extLst>
      <p:ext uri="{BB962C8B-B14F-4D97-AF65-F5344CB8AC3E}">
        <p14:creationId xmlns:p14="http://schemas.microsoft.com/office/powerpoint/2010/main" val="1148051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314325"/>
            <a:ext cx="8458200" cy="460685"/>
          </a:xfrm>
        </p:spPr>
        <p:txBody>
          <a:bodyPr/>
          <a:lstStyle/>
          <a:p>
            <a:r>
              <a:rPr lang="en-US" dirty="0" smtClean="0"/>
              <a:t>Saving the ship with bulkheads</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25</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49" y="1183168"/>
            <a:ext cx="6919332" cy="3479481"/>
          </a:xfrm>
          <a:prstGeom prst="rect">
            <a:avLst/>
          </a:prstGeom>
        </p:spPr>
      </p:pic>
    </p:spTree>
    <p:extLst>
      <p:ext uri="{BB962C8B-B14F-4D97-AF65-F5344CB8AC3E}">
        <p14:creationId xmlns:p14="http://schemas.microsoft.com/office/powerpoint/2010/main" val="1581696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Event driven microservices with Spring Cloud Stream</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26</a:t>
            </a:fld>
            <a:endParaRPr lang="en-US" dirty="0"/>
          </a:p>
        </p:txBody>
      </p:sp>
    </p:spTree>
    <p:extLst>
      <p:ext uri="{BB962C8B-B14F-4D97-AF65-F5344CB8AC3E}">
        <p14:creationId xmlns:p14="http://schemas.microsoft.com/office/powerpoint/2010/main" val="1531733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a:t>
            </a:r>
            <a:r>
              <a:rPr lang="en-US" baseline="0" dirty="0" smtClean="0"/>
              <a:t> Driven Architecture with Spring Cloud Stream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00" y="897467"/>
            <a:ext cx="5856852" cy="3461831"/>
          </a:xfrm>
          <a:prstGeom prst="rect">
            <a:avLst/>
          </a:prstGeom>
        </p:spPr>
      </p:pic>
    </p:spTree>
    <p:extLst>
      <p:ext uri="{BB962C8B-B14F-4D97-AF65-F5344CB8AC3E}">
        <p14:creationId xmlns:p14="http://schemas.microsoft.com/office/powerpoint/2010/main" val="512502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Producer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926" y="999873"/>
            <a:ext cx="4812281" cy="3605187"/>
          </a:xfrm>
          <a:prstGeom prst="rect">
            <a:avLst/>
          </a:prstGeom>
        </p:spPr>
      </p:pic>
    </p:spTree>
    <p:extLst>
      <p:ext uri="{BB962C8B-B14F-4D97-AF65-F5344CB8AC3E}">
        <p14:creationId xmlns:p14="http://schemas.microsoft.com/office/powerpoint/2010/main" val="117369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Cloud Stream:  Message Consumer</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29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02" y="980000"/>
            <a:ext cx="4106436" cy="3727467"/>
          </a:xfrm>
          <a:prstGeom prst="rect">
            <a:avLst/>
          </a:prstGeom>
        </p:spPr>
      </p:pic>
    </p:spTree>
    <p:extLst>
      <p:ext uri="{BB962C8B-B14F-4D97-AF65-F5344CB8AC3E}">
        <p14:creationId xmlns:p14="http://schemas.microsoft.com/office/powerpoint/2010/main" val="1370168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dirty="0" smtClean="0"/>
              <a:t>Quick overview</a:t>
            </a:r>
          </a:p>
          <a:p>
            <a:pPr marL="342900" indent="-342900">
              <a:buFont typeface="+mj-lt"/>
              <a:buAutoNum type="arabicPeriod"/>
            </a:pPr>
            <a:r>
              <a:rPr lang="en-US" dirty="0" smtClean="0"/>
              <a:t>Building with your first microservices with Spring Boot</a:t>
            </a:r>
          </a:p>
          <a:p>
            <a:pPr marL="342900" indent="-342900">
              <a:buFont typeface="+mj-lt"/>
              <a:buAutoNum type="arabicPeriod"/>
            </a:pPr>
            <a:r>
              <a:rPr lang="en-US" dirty="0" smtClean="0"/>
              <a:t>Configuration management with Spring Cloud Config Server</a:t>
            </a:r>
          </a:p>
          <a:p>
            <a:pPr marL="342900" indent="-342900">
              <a:buFont typeface="+mj-lt"/>
              <a:buAutoNum type="arabicPeriod"/>
            </a:pPr>
            <a:r>
              <a:rPr lang="en-US" dirty="0"/>
              <a:t>Service d</a:t>
            </a:r>
            <a:r>
              <a:rPr lang="en-US" dirty="0" smtClean="0"/>
              <a:t>iscovery </a:t>
            </a:r>
            <a:r>
              <a:rPr lang="en-US" dirty="0"/>
              <a:t>and </a:t>
            </a:r>
            <a:r>
              <a:rPr lang="en-US" dirty="0" smtClean="0"/>
              <a:t>routing </a:t>
            </a:r>
            <a:r>
              <a:rPr lang="en-US" dirty="0"/>
              <a:t>with Spring Cloud, Netflix Eureka and </a:t>
            </a:r>
            <a:r>
              <a:rPr lang="en-US" dirty="0" smtClean="0"/>
              <a:t>Zuul</a:t>
            </a:r>
          </a:p>
          <a:p>
            <a:pPr marL="342900" indent="-342900">
              <a:buFont typeface="+mj-lt"/>
              <a:buAutoNum type="arabicPeriod"/>
            </a:pPr>
            <a:r>
              <a:rPr lang="en-US" dirty="0" smtClean="0"/>
              <a:t>Service resiliency with Spring Cloud and Hystrix</a:t>
            </a:r>
          </a:p>
          <a:p>
            <a:pPr marL="342900" indent="-342900">
              <a:buFont typeface="+mj-lt"/>
              <a:buAutoNum type="arabicPeriod"/>
            </a:pPr>
            <a:r>
              <a:rPr lang="en-US" dirty="0"/>
              <a:t>Event driven microservices with Spring Cloud </a:t>
            </a:r>
            <a:r>
              <a:rPr lang="en-US" dirty="0" smtClean="0"/>
              <a:t>Stream</a:t>
            </a:r>
          </a:p>
          <a:p>
            <a:pPr marL="342900" indent="-342900">
              <a:buFont typeface="+mj-lt"/>
              <a:buAutoNum type="arabicPeriod"/>
            </a:pPr>
            <a:r>
              <a:rPr lang="en-US" dirty="0"/>
              <a:t>Distributed service tracing with Spring Cloud </a:t>
            </a:r>
            <a:r>
              <a:rPr lang="en-US" dirty="0" smtClean="0"/>
              <a:t>Sleuth</a:t>
            </a:r>
          </a:p>
          <a:p>
            <a:pPr marL="342900" indent="-342900">
              <a:buFont typeface="+mj-lt"/>
              <a:buAutoNum type="arabicPeriod"/>
            </a:pPr>
            <a:endParaRPr lang="en-US" dirty="0"/>
          </a:p>
          <a:p>
            <a:pPr marL="0" indent="0">
              <a:buNone/>
            </a:pPr>
            <a:r>
              <a:rPr lang="en-US" dirty="0" smtClean="0"/>
              <a:t>Note:   All code can be found at https://</a:t>
            </a:r>
            <a:r>
              <a:rPr lang="en-US" dirty="0" err="1" smtClean="0"/>
              <a:t>github.com</a:t>
            </a:r>
            <a:r>
              <a:rPr lang="en-US" dirty="0" smtClean="0"/>
              <a:t>/</a:t>
            </a:r>
            <a:r>
              <a:rPr lang="en-US" dirty="0" err="1" smtClean="0"/>
              <a:t>carnellj</a:t>
            </a:r>
            <a:r>
              <a:rPr lang="en-US" dirty="0" smtClean="0"/>
              <a:t>/</a:t>
            </a:r>
            <a:r>
              <a:rPr lang="en-US" dirty="0" err="1" smtClean="0"/>
              <a:t>spmia</a:t>
            </a:r>
            <a:r>
              <a:rPr lang="en-US" dirty="0" smtClean="0"/>
              <a:t>-chapter[1-10]</a:t>
            </a:r>
          </a:p>
          <a:p>
            <a:endParaRPr lang="en-US" dirty="0" smtClean="0"/>
          </a:p>
        </p:txBody>
      </p:sp>
      <p:sp>
        <p:nvSpPr>
          <p:cNvPr id="5" name="Slide Number Placeholder 4"/>
          <p:cNvSpPr>
            <a:spLocks noGrp="1"/>
          </p:cNvSpPr>
          <p:nvPr>
            <p:ph type="sldNum" sz="quarter" idx="4"/>
          </p:nvPr>
        </p:nvSpPr>
        <p:spPr/>
        <p:txBody>
          <a:bodyPr/>
          <a:lstStyle/>
          <a:p>
            <a:fld id="{20CFEDCE-3BD6-9940-A642-E28DD407BF5F}" type="slidenum">
              <a:rPr lang="en-US" smtClean="0"/>
              <a:pPr/>
              <a:t>3</a:t>
            </a:fld>
            <a:endParaRPr lang="en-US" dirty="0"/>
          </a:p>
        </p:txBody>
      </p:sp>
    </p:spTree>
    <p:extLst>
      <p:ext uri="{BB962C8B-B14F-4D97-AF65-F5344CB8AC3E}">
        <p14:creationId xmlns:p14="http://schemas.microsoft.com/office/powerpoint/2010/main" val="1197069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Distributed service </a:t>
            </a:r>
            <a:r>
              <a:rPr lang="en-US" dirty="0"/>
              <a:t>t</a:t>
            </a:r>
            <a:r>
              <a:rPr lang="en-US" dirty="0" smtClean="0"/>
              <a:t>racing with Spring Cloud Sleuth</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30</a:t>
            </a:fld>
            <a:endParaRPr lang="en-US" dirty="0"/>
          </a:p>
        </p:txBody>
      </p:sp>
    </p:spTree>
    <p:extLst>
      <p:ext uri="{BB962C8B-B14F-4D97-AF65-F5344CB8AC3E}">
        <p14:creationId xmlns:p14="http://schemas.microsoft.com/office/powerpoint/2010/main" val="1706228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Aggregation and Distributed</a:t>
            </a:r>
            <a:r>
              <a:rPr lang="en-US" baseline="0" dirty="0" smtClean="0"/>
              <a:t> Tracing</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897467"/>
            <a:ext cx="5344798" cy="3891219"/>
          </a:xfrm>
          <a:prstGeom prst="rect">
            <a:avLst/>
          </a:prstGeom>
        </p:spPr>
      </p:pic>
    </p:spTree>
    <p:extLst>
      <p:ext uri="{BB962C8B-B14F-4D97-AF65-F5344CB8AC3E}">
        <p14:creationId xmlns:p14="http://schemas.microsoft.com/office/powerpoint/2010/main" val="7880250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Setting up Spring Cloud Sleuth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30" y="2052521"/>
            <a:ext cx="7104532" cy="2610128"/>
          </a:xfrm>
          <a:prstGeom prst="rect">
            <a:avLst/>
          </a:prstGeom>
        </p:spPr>
      </p:pic>
      <p:sp>
        <p:nvSpPr>
          <p:cNvPr id="4" name="Rectangle 3"/>
          <p:cNvSpPr/>
          <p:nvPr/>
        </p:nvSpPr>
        <p:spPr>
          <a:xfrm>
            <a:off x="1053789" y="721758"/>
            <a:ext cx="4572000" cy="923330"/>
          </a:xfrm>
          <a:prstGeom prst="rect">
            <a:avLst/>
          </a:prstGeom>
        </p:spPr>
        <p:txBody>
          <a:bodyPr>
            <a:spAutoFit/>
          </a:bodyPr>
          <a:lstStyle/>
          <a:p>
            <a:r>
              <a:rPr lang="en-US" dirty="0"/>
              <a:t> &lt;dependency&gt;            </a:t>
            </a:r>
            <a:r>
              <a:rPr lang="en-US" dirty="0" smtClean="0"/>
              <a:t>    </a:t>
            </a:r>
            <a:br>
              <a:rPr lang="en-US" dirty="0" smtClean="0"/>
            </a:br>
            <a:r>
              <a:rPr lang="en-US" dirty="0" smtClean="0"/>
              <a:t>     &lt;</a:t>
            </a:r>
            <a:r>
              <a:rPr lang="en-US" dirty="0" err="1"/>
              <a:t>groupId</a:t>
            </a:r>
            <a:r>
              <a:rPr lang="en-US" dirty="0"/>
              <a:t>&gt;</a:t>
            </a:r>
            <a:r>
              <a:rPr lang="en-US" dirty="0" err="1"/>
              <a:t>org.springframework.cloud</a:t>
            </a:r>
            <a:r>
              <a:rPr lang="en-US" dirty="0"/>
              <a:t>&lt;/</a:t>
            </a:r>
            <a:r>
              <a:rPr lang="en-US" dirty="0" err="1"/>
              <a:t>groupId</a:t>
            </a:r>
            <a:r>
              <a:rPr lang="en-US" dirty="0"/>
              <a:t>&gt;            </a:t>
            </a:r>
            <a:r>
              <a:rPr lang="en-US" dirty="0" smtClean="0"/>
              <a:t/>
            </a:r>
            <a:br>
              <a:rPr lang="en-US" dirty="0" smtClean="0"/>
            </a:br>
            <a:r>
              <a:rPr lang="en-US" dirty="0" smtClean="0"/>
              <a:t>     &lt;</a:t>
            </a:r>
            <a:r>
              <a:rPr lang="en-US" dirty="0" err="1"/>
              <a:t>artifactId</a:t>
            </a:r>
            <a:r>
              <a:rPr lang="en-US" dirty="0"/>
              <a:t>&gt;spring-cloud-stream&lt;/</a:t>
            </a:r>
            <a:r>
              <a:rPr lang="en-US" dirty="0" err="1"/>
              <a:t>artifactId</a:t>
            </a:r>
            <a:r>
              <a:rPr lang="en-US" dirty="0"/>
              <a:t>&gt;        &lt;/dependency&gt;</a:t>
            </a:r>
          </a:p>
        </p:txBody>
      </p:sp>
      <p:sp>
        <p:nvSpPr>
          <p:cNvPr id="7" name="Down Arrow 6"/>
          <p:cNvSpPr/>
          <p:nvPr/>
        </p:nvSpPr>
        <p:spPr>
          <a:xfrm>
            <a:off x="2882591" y="1667738"/>
            <a:ext cx="674648" cy="362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4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2:  Log Aggregation with Spring Cloud Sleuth and </a:t>
            </a:r>
            <a:r>
              <a:rPr lang="en-US" dirty="0" err="1" smtClean="0"/>
              <a:t>Papertrail</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569" y="1025990"/>
            <a:ext cx="3258943" cy="3865259"/>
          </a:xfrm>
          <a:prstGeom prst="rect">
            <a:avLst/>
          </a:prstGeom>
        </p:spPr>
      </p:pic>
    </p:spTree>
    <p:extLst>
      <p:ext uri="{BB962C8B-B14F-4D97-AF65-F5344CB8AC3E}">
        <p14:creationId xmlns:p14="http://schemas.microsoft.com/office/powerpoint/2010/main" val="139267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3:  Integrating Spring Cloud Stream with </a:t>
            </a:r>
            <a:r>
              <a:rPr lang="en-US" dirty="0" err="1" smtClean="0"/>
              <a:t>Zipkin</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34</a:t>
            </a:fld>
            <a:endParaRPr lang="en-US" dirty="0"/>
          </a:p>
        </p:txBody>
      </p:sp>
      <p:sp>
        <p:nvSpPr>
          <p:cNvPr id="3" name="Rectangle 2"/>
          <p:cNvSpPr/>
          <p:nvPr/>
        </p:nvSpPr>
        <p:spPr>
          <a:xfrm>
            <a:off x="412594" y="897467"/>
            <a:ext cx="6763216" cy="2677656"/>
          </a:xfrm>
          <a:prstGeom prst="rect">
            <a:avLst/>
          </a:prstGeom>
        </p:spPr>
        <p:txBody>
          <a:bodyPr wrap="square">
            <a:spAutoFit/>
          </a:bodyPr>
          <a:lstStyle/>
          <a:p>
            <a:r>
              <a:rPr lang="en-US" sz="2800" dirty="0" smtClean="0"/>
              <a:t>spring:</a:t>
            </a:r>
          </a:p>
          <a:p>
            <a:r>
              <a:rPr lang="en-US" sz="2800" dirty="0"/>
              <a:t> </a:t>
            </a:r>
            <a:r>
              <a:rPr lang="en-US" sz="2800" dirty="0" smtClean="0"/>
              <a:t>   </a:t>
            </a:r>
            <a:r>
              <a:rPr lang="en-US" sz="2800" dirty="0" err="1" smtClean="0"/>
              <a:t>zipkin</a:t>
            </a:r>
            <a:r>
              <a:rPr lang="en-US" sz="2800" dirty="0"/>
              <a:t>:    </a:t>
            </a:r>
            <a:endParaRPr lang="en-US" sz="2800" dirty="0" smtClean="0"/>
          </a:p>
          <a:p>
            <a:r>
              <a:rPr lang="en-US" sz="2800" dirty="0"/>
              <a:t> </a:t>
            </a:r>
            <a:r>
              <a:rPr lang="en-US" sz="2800" dirty="0" smtClean="0"/>
              <a:t>       </a:t>
            </a:r>
            <a:r>
              <a:rPr lang="en-US" sz="2800" dirty="0" err="1" smtClean="0"/>
              <a:t>baseUrl</a:t>
            </a:r>
            <a:r>
              <a:rPr lang="en-US" sz="2800" dirty="0"/>
              <a:t>:  </a:t>
            </a:r>
            <a:r>
              <a:rPr lang="en-US" sz="2800" dirty="0" smtClean="0"/>
              <a:t>localhost:9411      &lt;-Change to </a:t>
            </a:r>
            <a:br>
              <a:rPr lang="en-US" sz="2800" dirty="0" smtClean="0"/>
            </a:br>
            <a:r>
              <a:rPr lang="en-US" sz="2800" dirty="0" smtClean="0"/>
              <a:t>                                                            the URL of </a:t>
            </a:r>
            <a:br>
              <a:rPr lang="en-US" sz="2800" dirty="0" smtClean="0"/>
            </a:br>
            <a:r>
              <a:rPr lang="en-US" sz="2800" dirty="0" smtClean="0"/>
              <a:t>                                                            your </a:t>
            </a:r>
            <a:r>
              <a:rPr lang="en-US" sz="2800" dirty="0" err="1" smtClean="0"/>
              <a:t>Zipkin</a:t>
            </a:r>
            <a:r>
              <a:rPr lang="en-US" sz="2800" dirty="0" smtClean="0"/>
              <a:t> 							service</a:t>
            </a:r>
            <a:endParaRPr lang="en-US" sz="2800" dirty="0"/>
          </a:p>
        </p:txBody>
      </p:sp>
    </p:spTree>
    <p:extLst>
      <p:ext uri="{BB962C8B-B14F-4D97-AF65-F5344CB8AC3E}">
        <p14:creationId xmlns:p14="http://schemas.microsoft.com/office/powerpoint/2010/main" val="842966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457048"/>
          </a:xfrm>
        </p:spPr>
        <p:txBody>
          <a:bodyPr/>
          <a:lstStyle/>
          <a:p>
            <a:r>
              <a:rPr lang="en-US" dirty="0" smtClean="0"/>
              <a:t>Closing Thoughts</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35</a:t>
            </a:fld>
            <a:endParaRPr lang="en-US" dirty="0"/>
          </a:p>
        </p:txBody>
      </p:sp>
    </p:spTree>
    <p:extLst>
      <p:ext uri="{BB962C8B-B14F-4D97-AF65-F5344CB8AC3E}">
        <p14:creationId xmlns:p14="http://schemas.microsoft.com/office/powerpoint/2010/main" val="4122664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lstStyle/>
          <a:p>
            <a:pPr marL="0" indent="0">
              <a:buNone/>
            </a:pPr>
            <a:r>
              <a:rPr lang="en-US" dirty="0" smtClean="0"/>
              <a:t>Spring Cloud has a large number of parts and is growing:</a:t>
            </a:r>
          </a:p>
          <a:p>
            <a:r>
              <a:rPr lang="en-US" b="1" dirty="0" smtClean="0"/>
              <a:t>What we did not cover</a:t>
            </a:r>
          </a:p>
          <a:p>
            <a:pPr lvl="1"/>
            <a:r>
              <a:rPr lang="en-US" dirty="0" smtClean="0"/>
              <a:t>Spring Cloud Security</a:t>
            </a:r>
          </a:p>
          <a:p>
            <a:pPr lvl="1"/>
            <a:r>
              <a:rPr lang="en-US" dirty="0" smtClean="0"/>
              <a:t>Microservice Deployment </a:t>
            </a:r>
          </a:p>
          <a:p>
            <a:pPr lvl="1"/>
            <a:r>
              <a:rPr lang="en-US" dirty="0" smtClean="0"/>
              <a:t>Spring Cloud with AWS</a:t>
            </a:r>
          </a:p>
          <a:p>
            <a:pPr lvl="1"/>
            <a:r>
              <a:rPr lang="en-US" dirty="0" smtClean="0"/>
              <a:t>Spring Cloud Data Flow</a:t>
            </a:r>
          </a:p>
          <a:p>
            <a:pPr lvl="1"/>
            <a:r>
              <a:rPr lang="en-US" dirty="0" smtClean="0"/>
              <a:t>Spring Cloud Contract</a:t>
            </a:r>
          </a:p>
          <a:p>
            <a:endParaRPr lang="en-US" dirty="0" smtClean="0"/>
          </a:p>
          <a:p>
            <a:r>
              <a:rPr lang="en-US" b="1" dirty="0" smtClean="0"/>
              <a:t>Beyond microservices</a:t>
            </a:r>
            <a:endParaRPr lang="en-US" b="1" dirty="0"/>
          </a:p>
          <a:p>
            <a:pPr lvl="1"/>
            <a:r>
              <a:rPr lang="en-US" dirty="0" smtClean="0"/>
              <a:t>Lambdas </a:t>
            </a:r>
          </a:p>
          <a:p>
            <a:pPr lvl="1"/>
            <a:r>
              <a:rPr lang="en-US" dirty="0" smtClean="0"/>
              <a:t>Functions as a Service (FaaS)</a:t>
            </a:r>
          </a:p>
        </p:txBody>
      </p:sp>
      <p:sp>
        <p:nvSpPr>
          <p:cNvPr id="5" name="Slide Number Placeholder 4"/>
          <p:cNvSpPr>
            <a:spLocks noGrp="1"/>
          </p:cNvSpPr>
          <p:nvPr>
            <p:ph type="sldNum" sz="quarter" idx="4"/>
          </p:nvPr>
        </p:nvSpPr>
        <p:spPr/>
        <p:txBody>
          <a:bodyPr/>
          <a:lstStyle/>
          <a:p>
            <a:fld id="{20CFEDCE-3BD6-9940-A642-E28DD407BF5F}" type="slidenum">
              <a:rPr lang="en-US" smtClean="0"/>
              <a:pPr/>
              <a:t>36</a:t>
            </a:fld>
            <a:endParaRPr lang="en-US" dirty="0"/>
          </a:p>
        </p:txBody>
      </p:sp>
    </p:spTree>
    <p:extLst>
      <p:ext uri="{BB962C8B-B14F-4D97-AF65-F5344CB8AC3E}">
        <p14:creationId xmlns:p14="http://schemas.microsoft.com/office/powerpoint/2010/main" val="6987990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Microservice Resources</a:t>
            </a:r>
            <a:endParaRPr lang="en-US" dirty="0"/>
          </a:p>
        </p:txBody>
      </p:sp>
      <p:sp>
        <p:nvSpPr>
          <p:cNvPr id="5" name="Slide Number Placeholder 4"/>
          <p:cNvSpPr>
            <a:spLocks noGrp="1"/>
          </p:cNvSpPr>
          <p:nvPr>
            <p:ph type="sldNum" sz="quarter" idx="12"/>
          </p:nvPr>
        </p:nvSpPr>
        <p:spPr/>
        <p:txBody>
          <a:bodyPr/>
          <a:lstStyle/>
          <a:p>
            <a:fld id="{20CFEDCE-3BD6-9940-A642-E28DD407BF5F}" type="slidenum">
              <a:rPr lang="en-US" smtClean="0"/>
              <a:pPr/>
              <a:t>37</a:t>
            </a:fld>
            <a:endParaRPr lang="en-US" dirty="0"/>
          </a:p>
        </p:txBody>
      </p:sp>
      <p:sp>
        <p:nvSpPr>
          <p:cNvPr id="8" name="Content Placeholder 2"/>
          <p:cNvSpPr txBox="1">
            <a:spLocks/>
          </p:cNvSpPr>
          <p:nvPr/>
        </p:nvSpPr>
        <p:spPr>
          <a:xfrm>
            <a:off x="342900" y="897731"/>
            <a:ext cx="8458201" cy="3564732"/>
          </a:xfrm>
          <a:prstGeom prst="rect">
            <a:avLst/>
          </a:prstGeom>
        </p:spPr>
        <p:txBody>
          <a:bodyPr/>
          <a:lstStyle>
            <a:lvl1pPr marL="202406" indent="-202406" algn="l" defTabSz="685800" rtl="0" eaLnBrk="1" latinLnBrk="0" hangingPunct="1">
              <a:lnSpc>
                <a:spcPct val="110000"/>
              </a:lnSpc>
              <a:spcBef>
                <a:spcPts val="1200"/>
              </a:spcBef>
              <a:buClr>
                <a:srgbClr val="FF4F1F"/>
              </a:buClr>
              <a:buFont typeface="Lato-Black" charset="0"/>
              <a:buChar char="◦"/>
              <a:tabLst/>
              <a:defRPr sz="1800" kern="1200" spc="0">
                <a:solidFill>
                  <a:srgbClr val="4E5054"/>
                </a:solidFill>
                <a:latin typeface="+mn-lt"/>
                <a:ea typeface="+mn-ea"/>
                <a:cs typeface="+mn-cs"/>
              </a:defRPr>
            </a:lvl1pPr>
            <a:lvl2pPr marL="571500" indent="-228600" algn="l" defTabSz="685800" rtl="0" eaLnBrk="1" latinLnBrk="0" hangingPunct="1">
              <a:lnSpc>
                <a:spcPct val="90000"/>
              </a:lnSpc>
              <a:spcBef>
                <a:spcPts val="375"/>
              </a:spcBef>
              <a:buClr>
                <a:srgbClr val="FF4F1F"/>
              </a:buClr>
              <a:buFont typeface="AmericanTypewriter-Light" charset="0"/>
              <a:buChar char="•"/>
              <a:tabLst/>
              <a:defRPr sz="1500" kern="1200" spc="0">
                <a:solidFill>
                  <a:srgbClr val="4E5054"/>
                </a:solidFill>
                <a:latin typeface="+mn-lt"/>
                <a:ea typeface="+mn-ea"/>
                <a:cs typeface="+mn-cs"/>
              </a:defRPr>
            </a:lvl2pPr>
            <a:lvl3pPr marL="857250" indent="-171450" algn="l" defTabSz="685800" rtl="0" eaLnBrk="1" latinLnBrk="0" hangingPunct="1">
              <a:lnSpc>
                <a:spcPct val="90000"/>
              </a:lnSpc>
              <a:spcBef>
                <a:spcPts val="375"/>
              </a:spcBef>
              <a:buClr>
                <a:srgbClr val="FF4F1F"/>
              </a:buClr>
              <a:buFont typeface="Wingdings" charset="2"/>
              <a:buChar char="§"/>
              <a:defRPr sz="1350" kern="1200" spc="0">
                <a:solidFill>
                  <a:srgbClr val="4E5054"/>
                </a:solidFill>
                <a:latin typeface="+mn-lt"/>
                <a:ea typeface="+mn-ea"/>
                <a:cs typeface="+mn-cs"/>
              </a:defRPr>
            </a:lvl3pPr>
            <a:lvl4pPr marL="1200150" indent="-171450" algn="l" defTabSz="685800" rtl="0" eaLnBrk="1" latinLnBrk="0" hangingPunct="1">
              <a:lnSpc>
                <a:spcPct val="90000"/>
              </a:lnSpc>
              <a:spcBef>
                <a:spcPts val="375"/>
              </a:spcBef>
              <a:buClr>
                <a:srgbClr val="FF4F1F"/>
              </a:buClr>
              <a:buFont typeface=".AppleSystemUIFont" charset="-120"/>
              <a:buChar char="▴"/>
              <a:defRPr sz="1200" kern="1200" spc="0">
                <a:solidFill>
                  <a:srgbClr val="4E5054"/>
                </a:solidFill>
                <a:latin typeface="+mn-lt"/>
                <a:ea typeface="+mn-ea"/>
                <a:cs typeface="+mn-cs"/>
              </a:defRPr>
            </a:lvl4pPr>
            <a:lvl5pPr marL="1543050" indent="-171450" algn="l" defTabSz="685800" rtl="0" eaLnBrk="1" latinLnBrk="0" hangingPunct="1">
              <a:lnSpc>
                <a:spcPct val="90000"/>
              </a:lnSpc>
              <a:spcBef>
                <a:spcPts val="375"/>
              </a:spcBef>
              <a:buClr>
                <a:srgbClr val="FF4F1F"/>
              </a:buClr>
              <a:buFont typeface="Mshtakan" charset="0"/>
              <a:buChar char="★"/>
              <a:defRPr sz="1200" kern="1200" spc="0">
                <a:solidFill>
                  <a:srgbClr val="4E505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89" y="897467"/>
            <a:ext cx="1632149" cy="18653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19" y="2906441"/>
            <a:ext cx="1268178" cy="14114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582" y="2906441"/>
            <a:ext cx="1261637" cy="141253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650" y="2909451"/>
            <a:ext cx="1156950" cy="14212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769" y="2907946"/>
            <a:ext cx="1145523" cy="14242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6420" y="2890873"/>
            <a:ext cx="1246284" cy="1426995"/>
          </a:xfrm>
          <a:prstGeom prst="rect">
            <a:avLst/>
          </a:prstGeom>
        </p:spPr>
      </p:pic>
    </p:spTree>
    <p:extLst>
      <p:ext uri="{BB962C8B-B14F-4D97-AF65-F5344CB8AC3E}">
        <p14:creationId xmlns:p14="http://schemas.microsoft.com/office/powerpoint/2010/main" val="1562015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486682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96366" y="652345"/>
            <a:ext cx="6598733" cy="3713080"/>
          </a:xfrm>
          <a:prstGeom prst="rect">
            <a:avLst/>
          </a:prstGeom>
        </p:spPr>
      </p:pic>
      <p:sp>
        <p:nvSpPr>
          <p:cNvPr id="2" name="Title 1"/>
          <p:cNvSpPr>
            <a:spLocks noGrp="1"/>
          </p:cNvSpPr>
          <p:nvPr>
            <p:ph type="title"/>
          </p:nvPr>
        </p:nvSpPr>
        <p:spPr>
          <a:xfrm>
            <a:off x="342900" y="151134"/>
            <a:ext cx="8087423" cy="501211"/>
          </a:xfrm>
        </p:spPr>
        <p:txBody>
          <a:bodyPr>
            <a:normAutofit/>
          </a:bodyPr>
          <a:lstStyle/>
          <a:p>
            <a:r>
              <a:rPr lang="en-US" dirty="0" smtClean="0"/>
              <a:t>How many people think Microservices are hype?</a:t>
            </a:r>
            <a:endParaRPr lang="en-US" dirty="0"/>
          </a:p>
        </p:txBody>
      </p:sp>
      <p:sp>
        <p:nvSpPr>
          <p:cNvPr id="4" name="Footer Placeholder 3"/>
          <p:cNvSpPr>
            <a:spLocks noGrp="1"/>
          </p:cNvSpPr>
          <p:nvPr>
            <p:ph type="ftr" sz="quarter" idx="4294967295"/>
          </p:nvPr>
        </p:nvSpPr>
        <p:spPr>
          <a:xfrm>
            <a:off x="1481600" y="4707467"/>
            <a:ext cx="1624520" cy="229026"/>
          </a:xfrm>
        </p:spPr>
        <p:txBody>
          <a:bodyPr/>
          <a:lstStyle/>
          <a:p>
            <a:r>
              <a:rPr lang="en-US" smtClean="0"/>
              <a:t>Genesys</a:t>
            </a:r>
            <a:r>
              <a:rPr lang="en-US" dirty="0" smtClean="0"/>
              <a:t> confidential and proprietary information. Unauthorized disclosure is prohibited.</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4</a:t>
            </a:fld>
            <a:endParaRPr lang="en-US" dirty="0"/>
          </a:p>
        </p:txBody>
      </p:sp>
      <p:sp>
        <p:nvSpPr>
          <p:cNvPr id="8" name="Rectangle 7"/>
          <p:cNvSpPr/>
          <p:nvPr/>
        </p:nvSpPr>
        <p:spPr>
          <a:xfrm>
            <a:off x="342900" y="4385650"/>
            <a:ext cx="6695359" cy="276999"/>
          </a:xfrm>
          <a:prstGeom prst="rect">
            <a:avLst/>
          </a:prstGeom>
        </p:spPr>
        <p:txBody>
          <a:bodyPr wrap="none">
            <a:spAutoFit/>
          </a:bodyPr>
          <a:lstStyle/>
          <a:p>
            <a:r>
              <a:rPr lang="en-US" sz="1200" dirty="0" smtClean="0">
                <a:solidFill>
                  <a:srgbClr val="3B3835"/>
                </a:solidFill>
                <a:latin typeface="Helvetica Neue" charset="0"/>
              </a:rPr>
              <a:t>Image sourced from Sander </a:t>
            </a:r>
            <a:r>
              <a:rPr lang="en-US" sz="1200" dirty="0" err="1" smtClean="0">
                <a:solidFill>
                  <a:srgbClr val="3B3835"/>
                </a:solidFill>
                <a:latin typeface="Helvetica Neue" charset="0"/>
              </a:rPr>
              <a:t>Hoogendoorn</a:t>
            </a:r>
            <a:r>
              <a:rPr lang="en-US" sz="1200" b="1" dirty="0">
                <a:solidFill>
                  <a:srgbClr val="3B3835"/>
                </a:solidFill>
                <a:latin typeface="Helvetica Neue" charset="0"/>
              </a:rPr>
              <a:t>,</a:t>
            </a:r>
            <a:r>
              <a:rPr lang="en-US" sz="1200" b="1" dirty="0" smtClean="0">
                <a:solidFill>
                  <a:srgbClr val="3B3835"/>
                </a:solidFill>
                <a:latin typeface="Helvetica Neue" charset="0"/>
              </a:rPr>
              <a:t> Microservices, the Good, the Bad and the Ugly</a:t>
            </a:r>
            <a:endParaRPr lang="en-US" sz="1200" b="1" i="0" dirty="0">
              <a:solidFill>
                <a:srgbClr val="3B3835"/>
              </a:solidFill>
              <a:effectLst/>
              <a:latin typeface="Helvetica Neue" charset="0"/>
            </a:endParaRPr>
          </a:p>
        </p:txBody>
      </p:sp>
    </p:spTree>
    <p:extLst>
      <p:ext uri="{BB962C8B-B14F-4D97-AF65-F5344CB8AC3E}">
        <p14:creationId xmlns:p14="http://schemas.microsoft.com/office/powerpoint/2010/main" val="43911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Microservice:   Start with a Problem</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077" y="864740"/>
            <a:ext cx="5544256" cy="3934831"/>
          </a:xfrm>
          <a:prstGeom prst="rect">
            <a:avLst/>
          </a:prstGeom>
        </p:spPr>
      </p:pic>
    </p:spTree>
    <p:extLst>
      <p:ext uri="{BB962C8B-B14F-4D97-AF65-F5344CB8AC3E}">
        <p14:creationId xmlns:p14="http://schemas.microsoft.com/office/powerpoint/2010/main" val="1188520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51206"/>
            <a:ext cx="8458200" cy="583142"/>
          </a:xfrm>
        </p:spPr>
        <p:txBody>
          <a:bodyPr/>
          <a:lstStyle/>
          <a:p>
            <a:r>
              <a:rPr lang="en-US" dirty="0" smtClean="0"/>
              <a:t>Microservices</a:t>
            </a:r>
            <a:r>
              <a:rPr lang="en-US" smtClean="0"/>
              <a:t>: Decomposing </a:t>
            </a:r>
            <a:r>
              <a:rPr lang="en-US" dirty="0" smtClean="0"/>
              <a:t>the problem </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1" y="685799"/>
            <a:ext cx="2763219" cy="3878646"/>
          </a:xfrm>
          <a:prstGeom prst="rect">
            <a:avLst/>
          </a:prstGeom>
        </p:spPr>
      </p:pic>
      <p:sp>
        <p:nvSpPr>
          <p:cNvPr id="7" name="Content Placeholder 2"/>
          <p:cNvSpPr>
            <a:spLocks noGrp="1"/>
          </p:cNvSpPr>
          <p:nvPr>
            <p:ph idx="1"/>
          </p:nvPr>
        </p:nvSpPr>
        <p:spPr>
          <a:xfrm>
            <a:off x="4321098" y="602223"/>
            <a:ext cx="4067408" cy="4014381"/>
          </a:xfrm>
        </p:spPr>
        <p:txBody>
          <a:bodyPr>
            <a:normAutofit fontScale="85000" lnSpcReduction="10000"/>
          </a:bodyPr>
          <a:lstStyle/>
          <a:p>
            <a:pPr marL="0" indent="0">
              <a:buNone/>
            </a:pPr>
            <a:r>
              <a:rPr lang="en-US" b="1" dirty="0" smtClean="0"/>
              <a:t>Microservice are small, distributed software components that are:</a:t>
            </a:r>
          </a:p>
          <a:p>
            <a:pPr lvl="1"/>
            <a:r>
              <a:rPr lang="en-US" dirty="0" smtClean="0"/>
              <a:t>Independently </a:t>
            </a:r>
            <a:r>
              <a:rPr lang="en-US" b="1" dirty="0" smtClean="0"/>
              <a:t>developed</a:t>
            </a:r>
            <a:r>
              <a:rPr lang="en-US" dirty="0" smtClean="0"/>
              <a:t>, </a:t>
            </a:r>
            <a:r>
              <a:rPr lang="en-US" b="1" dirty="0" smtClean="0"/>
              <a:t>tested</a:t>
            </a:r>
            <a:r>
              <a:rPr lang="en-US" dirty="0" smtClean="0"/>
              <a:t> and </a:t>
            </a:r>
            <a:r>
              <a:rPr lang="en-US" b="1" dirty="0" smtClean="0"/>
              <a:t>deployed</a:t>
            </a:r>
            <a:r>
              <a:rPr lang="en-US" dirty="0" smtClean="0"/>
              <a:t> from other software components in an application.</a:t>
            </a:r>
          </a:p>
          <a:p>
            <a:pPr lvl="1"/>
            <a:r>
              <a:rPr lang="en-US" dirty="0"/>
              <a:t>Are built around </a:t>
            </a:r>
            <a:r>
              <a:rPr lang="en-US" b="1" dirty="0"/>
              <a:t>evolved principles </a:t>
            </a:r>
            <a:r>
              <a:rPr lang="en-US" dirty="0"/>
              <a:t>(REST, JSON) rather then committee-based standards (No XML</a:t>
            </a:r>
            <a:r>
              <a:rPr lang="en-US" dirty="0" smtClean="0"/>
              <a:t>)</a:t>
            </a:r>
          </a:p>
          <a:p>
            <a:pPr lvl="1"/>
            <a:r>
              <a:rPr lang="en-US" dirty="0" smtClean="0"/>
              <a:t>Very </a:t>
            </a:r>
            <a:r>
              <a:rPr lang="en-US" b="1" dirty="0" smtClean="0"/>
              <a:t>limited in scope of responsibility</a:t>
            </a:r>
            <a:endParaRPr lang="en-US" dirty="0" smtClean="0"/>
          </a:p>
          <a:p>
            <a:pPr lvl="1"/>
            <a:r>
              <a:rPr lang="en-US" dirty="0" smtClean="0"/>
              <a:t>Completely </a:t>
            </a:r>
            <a:r>
              <a:rPr lang="en-US" b="1" dirty="0" smtClean="0"/>
              <a:t>own</a:t>
            </a:r>
            <a:r>
              <a:rPr lang="en-US" dirty="0" smtClean="0"/>
              <a:t> their data </a:t>
            </a:r>
          </a:p>
          <a:p>
            <a:pPr lvl="1"/>
            <a:r>
              <a:rPr lang="en-US" dirty="0" smtClean="0"/>
              <a:t>Are usually deployed in a loosely coupled fashion with </a:t>
            </a:r>
            <a:r>
              <a:rPr lang="en-US" b="1" dirty="0" smtClean="0"/>
              <a:t>synchronous </a:t>
            </a:r>
            <a:r>
              <a:rPr lang="en-US" dirty="0" smtClean="0"/>
              <a:t>and </a:t>
            </a:r>
            <a:r>
              <a:rPr lang="en-US" b="1" dirty="0" smtClean="0"/>
              <a:t>asynchronous</a:t>
            </a:r>
            <a:r>
              <a:rPr lang="en-US" dirty="0" smtClean="0"/>
              <a:t> interfaces</a:t>
            </a:r>
          </a:p>
          <a:p>
            <a:pPr lvl="1"/>
            <a:r>
              <a:rPr lang="en-US" dirty="0" smtClean="0"/>
              <a:t>Their small size allows for rapid </a:t>
            </a:r>
            <a:r>
              <a:rPr lang="en-US" b="1" dirty="0" smtClean="0"/>
              <a:t>development</a:t>
            </a:r>
            <a:r>
              <a:rPr lang="en-US" dirty="0" smtClean="0"/>
              <a:t> and </a:t>
            </a:r>
            <a:r>
              <a:rPr lang="en-US" b="1" dirty="0" smtClean="0"/>
              <a:t>deployment</a:t>
            </a:r>
            <a:r>
              <a:rPr lang="en-US" dirty="0" smtClean="0"/>
              <a:t> of new features</a:t>
            </a:r>
          </a:p>
          <a:p>
            <a:pPr lvl="1"/>
            <a:r>
              <a:rPr lang="en-US" dirty="0" smtClean="0"/>
              <a:t>Microservices are really a nature extension to the </a:t>
            </a:r>
            <a:r>
              <a:rPr lang="en-US" b="1" dirty="0" smtClean="0"/>
              <a:t>Agile</a:t>
            </a:r>
            <a:r>
              <a:rPr lang="en-US" dirty="0" smtClean="0"/>
              <a:t> and </a:t>
            </a:r>
            <a:r>
              <a:rPr lang="en-US" b="1" dirty="0" smtClean="0"/>
              <a:t>Lean</a:t>
            </a:r>
            <a:r>
              <a:rPr lang="en-US" dirty="0" smtClean="0"/>
              <a:t> movement shaping the software industry over the last 15 years</a:t>
            </a:r>
          </a:p>
          <a:p>
            <a:pPr lvl="1"/>
            <a:r>
              <a:rPr lang="en-US" dirty="0" smtClean="0"/>
              <a:t>Microservices are pushing us to smaller batch sizes!</a:t>
            </a:r>
          </a:p>
        </p:txBody>
      </p:sp>
      <p:sp>
        <p:nvSpPr>
          <p:cNvPr id="3" name="Right Arrow 2"/>
          <p:cNvSpPr/>
          <p:nvPr/>
        </p:nvSpPr>
        <p:spPr>
          <a:xfrm rot="10800000">
            <a:off x="3317740" y="2402097"/>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829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0482" y="1588493"/>
            <a:ext cx="5137775" cy="914096"/>
          </a:xfrm>
        </p:spPr>
        <p:txBody>
          <a:bodyPr/>
          <a:lstStyle/>
          <a:p>
            <a:r>
              <a:rPr lang="en-US" dirty="0" smtClean="0"/>
              <a:t>Building your first Microservices with Spring Boot</a:t>
            </a:r>
            <a:endParaRPr lang="en-US" dirty="0"/>
          </a:p>
        </p:txBody>
      </p:sp>
      <p:sp>
        <p:nvSpPr>
          <p:cNvPr id="4" name="Slide Number Placeholder 3"/>
          <p:cNvSpPr>
            <a:spLocks noGrp="1"/>
          </p:cNvSpPr>
          <p:nvPr>
            <p:ph type="sldNum" sz="quarter" idx="4294967295"/>
          </p:nvPr>
        </p:nvSpPr>
        <p:spPr>
          <a:xfrm>
            <a:off x="7232650" y="4662488"/>
            <a:ext cx="1911350" cy="274637"/>
          </a:xfrm>
        </p:spPr>
        <p:txBody>
          <a:bodyPr/>
          <a:lstStyle/>
          <a:p>
            <a:fld id="{20CFEDCE-3BD6-9940-A642-E28DD407BF5F}" type="slidenum">
              <a:rPr lang="en-US" smtClean="0"/>
              <a:pPr/>
              <a:t>7</a:t>
            </a:fld>
            <a:endParaRPr lang="en-US" dirty="0"/>
          </a:p>
        </p:txBody>
      </p:sp>
    </p:spTree>
    <p:extLst>
      <p:ext uri="{BB962C8B-B14F-4D97-AF65-F5344CB8AC3E}">
        <p14:creationId xmlns:p14="http://schemas.microsoft.com/office/powerpoint/2010/main" val="35132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build a simple </a:t>
            </a:r>
            <a:r>
              <a:rPr lang="en-US" dirty="0"/>
              <a:t>s</a:t>
            </a:r>
            <a:r>
              <a:rPr lang="en-US" dirty="0" smtClean="0"/>
              <a:t>ervice with Spring Boot</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37" y="754623"/>
            <a:ext cx="4358692" cy="3677646"/>
          </a:xfrm>
          <a:prstGeom prst="rect">
            <a:avLst/>
          </a:prstGeom>
        </p:spPr>
      </p:pic>
      <p:sp>
        <p:nvSpPr>
          <p:cNvPr id="7" name="Content Placeholder 2"/>
          <p:cNvSpPr>
            <a:spLocks noGrp="1"/>
          </p:cNvSpPr>
          <p:nvPr>
            <p:ph idx="1"/>
          </p:nvPr>
        </p:nvSpPr>
        <p:spPr>
          <a:xfrm>
            <a:off x="6662854" y="602223"/>
            <a:ext cx="2330604" cy="4014381"/>
          </a:xfrm>
        </p:spPr>
        <p:txBody>
          <a:bodyPr>
            <a:normAutofit lnSpcReduction="10000"/>
          </a:bodyPr>
          <a:lstStyle/>
          <a:p>
            <a:pPr marL="0" indent="0">
              <a:buNone/>
            </a:pPr>
            <a:r>
              <a:rPr lang="en-US" b="1" dirty="0" smtClean="0"/>
              <a:t>What is Spring Boot?</a:t>
            </a:r>
          </a:p>
          <a:p>
            <a:r>
              <a:rPr lang="en-US" dirty="0" smtClean="0"/>
              <a:t>A slimmed down version of the Spring framework</a:t>
            </a:r>
          </a:p>
          <a:p>
            <a:r>
              <a:rPr lang="en-US" dirty="0" smtClean="0"/>
              <a:t>Focuses heavily on building JSON-based, REST services</a:t>
            </a:r>
          </a:p>
          <a:p>
            <a:r>
              <a:rPr lang="en-US" dirty="0" smtClean="0"/>
              <a:t>Annotation driven</a:t>
            </a:r>
          </a:p>
          <a:p>
            <a:r>
              <a:rPr lang="en-US" dirty="0" smtClean="0"/>
              <a:t>Really geared towards building self-contained services that can be deployed as a single executable</a:t>
            </a:r>
            <a:endParaRPr lang="en-US" dirty="0"/>
          </a:p>
        </p:txBody>
      </p:sp>
      <p:sp>
        <p:nvSpPr>
          <p:cNvPr id="8" name="Right Arrow 7"/>
          <p:cNvSpPr/>
          <p:nvPr/>
        </p:nvSpPr>
        <p:spPr>
          <a:xfrm rot="10800000">
            <a:off x="5496196" y="2370421"/>
            <a:ext cx="791737"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373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Simple to Build, Operationally Complex</a:t>
            </a:r>
            <a:endParaRPr lang="en-US" dirty="0"/>
          </a:p>
        </p:txBody>
      </p:sp>
      <p:sp>
        <p:nvSpPr>
          <p:cNvPr id="5" name="Slide Number Placeholder 4"/>
          <p:cNvSpPr>
            <a:spLocks noGrp="1"/>
          </p:cNvSpPr>
          <p:nvPr>
            <p:ph type="sldNum" sz="quarter" idx="4"/>
          </p:nvPr>
        </p:nvSpPr>
        <p:spPr/>
        <p:txBody>
          <a:bodyPr/>
          <a:lstStyle/>
          <a:p>
            <a:fld id="{20CFEDCE-3BD6-9940-A642-E28DD407BF5F}" type="slidenum">
              <a:rPr lang="en-US" smtClean="0"/>
              <a:pPr/>
              <a:t>9</a:t>
            </a:fld>
            <a:endParaRPr lang="en-US" dirty="0"/>
          </a:p>
        </p:txBody>
      </p:sp>
      <p:pic>
        <p:nvPicPr>
          <p:cNvPr id="1026" name="Picture 2" descr="https://documents.lucidchart.com/documents/71faf3ff-a7a0-4d50-9c94-bc6df49332c0/pages/Dx1LSwcEtQVU?a=15825&amp;x=126&amp;y=-28&amp;w=1628&amp;h=829&amp;store=1&amp;accept=image%2F*&amp;auth=LCA%2087bb74f6fc53833262da78419483f23f62cda887-ts%3D14996085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54" y="1108166"/>
            <a:ext cx="6475945" cy="329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76007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Genesys Colors">
      <a:dk1>
        <a:srgbClr val="000000"/>
      </a:dk1>
      <a:lt1>
        <a:srgbClr val="FFFFFF"/>
      </a:lt1>
      <a:dk2>
        <a:srgbClr val="000000"/>
      </a:dk2>
      <a:lt2>
        <a:srgbClr val="F8F8F8"/>
      </a:lt2>
      <a:accent1>
        <a:srgbClr val="FF4F1F"/>
      </a:accent1>
      <a:accent2>
        <a:srgbClr val="5D3E5D"/>
      </a:accent2>
      <a:accent3>
        <a:srgbClr val="959699"/>
      </a:accent3>
      <a:accent4>
        <a:srgbClr val="D3D3D3"/>
      </a:accent4>
      <a:accent5>
        <a:srgbClr val="4E5054"/>
      </a:accent5>
      <a:accent6>
        <a:srgbClr val="000000"/>
      </a:accent6>
      <a:hlink>
        <a:srgbClr val="FF4F1F"/>
      </a:hlink>
      <a:folHlink>
        <a:srgbClr val="FF4F1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ys-PowerPoint-2017" id="{1C279053-B107-3E4B-8385-DBEA4DDA84A1}" vid="{3733506E-9080-624A-8594-1637E7AF30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3967</TotalTime>
  <Words>1728</Words>
  <Application>Microsoft Macintosh PowerPoint</Application>
  <PresentationFormat>On-screen Show (16:9)</PresentationFormat>
  <Paragraphs>234</Paragraphs>
  <Slides>38</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.AppleSystemUIFont</vt:lpstr>
      <vt:lpstr>AmericanTypewriter-Light</vt:lpstr>
      <vt:lpstr>Calibri</vt:lpstr>
      <vt:lpstr>Calibri Light</vt:lpstr>
      <vt:lpstr>Helvetica Neue</vt:lpstr>
      <vt:lpstr>Lato-Black</vt:lpstr>
      <vt:lpstr>Mshtakan</vt:lpstr>
      <vt:lpstr>Wingdings</vt:lpstr>
      <vt:lpstr>Arial</vt:lpstr>
      <vt:lpstr>Custom Design</vt:lpstr>
      <vt:lpstr>Building Robust Microservices with Spring Cloud</vt:lpstr>
      <vt:lpstr>About the Speaker</vt:lpstr>
      <vt:lpstr>Agenda</vt:lpstr>
      <vt:lpstr>How many people think Microservices are hype?</vt:lpstr>
      <vt:lpstr>Lets build a Microservice:   Start with a Problem</vt:lpstr>
      <vt:lpstr>Microservices: Decomposing the problem </vt:lpstr>
      <vt:lpstr>Building your first Microservices with Spring Boot</vt:lpstr>
      <vt:lpstr>Lets build a simple service with Spring Boot</vt:lpstr>
      <vt:lpstr>Microservices: Simple to Build, Operationally Complex</vt:lpstr>
      <vt:lpstr>Enter Spring Cloud</vt:lpstr>
      <vt:lpstr>Configuration management with Spring Cloud Config Server</vt:lpstr>
      <vt:lpstr>Lets Begin:  Application Configuration </vt:lpstr>
      <vt:lpstr>Anatomy Spring Cloud Config</vt:lpstr>
      <vt:lpstr>Spring Cloud Config in Action</vt:lpstr>
      <vt:lpstr>Service discovery and routing with Spring Cloud, Netflix Eureka and Zuul</vt:lpstr>
      <vt:lpstr>Service Discovery:  Finding  Your Service</vt:lpstr>
      <vt:lpstr>Feign and Ribbon:  How a Spring client finds a service </vt:lpstr>
      <vt:lpstr>Spring Cloud and Zuul:  Building a service gateway</vt:lpstr>
      <vt:lpstr>Spring Cloud:  Policy Enforcement</vt:lpstr>
      <vt:lpstr>Client-side resiliency with Spring Cloud and Hystrix</vt:lpstr>
      <vt:lpstr>Ever have one of those days?</vt:lpstr>
      <vt:lpstr>Spring Cloud and Hystrix</vt:lpstr>
      <vt:lpstr>Popping a circuit on a bad call</vt:lpstr>
      <vt:lpstr>Always have a plan b:   Fallback’s in Hystrix</vt:lpstr>
      <vt:lpstr>Saving the ship with bulkheads</vt:lpstr>
      <vt:lpstr>Event driven microservices with Spring Cloud Stream</vt:lpstr>
      <vt:lpstr>Event Driven Architecture with Spring Cloud Stream</vt:lpstr>
      <vt:lpstr>Spring Cloud Stream:  Message Producer </vt:lpstr>
      <vt:lpstr>Spring Cloud Stream:  Message Consumer</vt:lpstr>
      <vt:lpstr>Distributed service tracing with Spring Cloud Sleuth</vt:lpstr>
      <vt:lpstr>Log Aggregation and Distributed Tracing</vt:lpstr>
      <vt:lpstr>Step 1:  Setting up Spring Cloud Sleuth </vt:lpstr>
      <vt:lpstr>Step 2:  Log Aggregation with Spring Cloud Sleuth and Papertrail</vt:lpstr>
      <vt:lpstr>Step 3:  Integrating Spring Cloud Stream with Zipkin</vt:lpstr>
      <vt:lpstr>Closing Thoughts</vt:lpstr>
      <vt:lpstr>Closing thoughts</vt:lpstr>
      <vt:lpstr>Other Microservice Resources</vt:lpstr>
      <vt:lpstr>Questions</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Example Template Title Goes Here</dc:title>
  <dc:subject/>
  <dc:creator>David Lewis</dc:creator>
  <cp:keywords/>
  <dc:description/>
  <cp:lastModifiedBy>Microsoft Office User</cp:lastModifiedBy>
  <cp:revision>77</cp:revision>
  <cp:lastPrinted>2017-04-07T11:15:28Z</cp:lastPrinted>
  <dcterms:created xsi:type="dcterms:W3CDTF">2017-06-02T09:20:40Z</dcterms:created>
  <dcterms:modified xsi:type="dcterms:W3CDTF">2018-06-09T17:50:58Z</dcterms:modified>
  <cp:category/>
</cp:coreProperties>
</file>